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439_DC855E47.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34"/>
  </p:notesMasterIdLst>
  <p:sldIdLst>
    <p:sldId id="1082" r:id="rId5"/>
    <p:sldId id="1076" r:id="rId6"/>
    <p:sldId id="1083" r:id="rId7"/>
    <p:sldId id="1026" r:id="rId8"/>
    <p:sldId id="1085" r:id="rId9"/>
    <p:sldId id="986" r:id="rId10"/>
    <p:sldId id="1086" r:id="rId11"/>
    <p:sldId id="1084" r:id="rId12"/>
    <p:sldId id="1087" r:id="rId13"/>
    <p:sldId id="1088" r:id="rId14"/>
    <p:sldId id="1089" r:id="rId15"/>
    <p:sldId id="993" r:id="rId16"/>
    <p:sldId id="1090" r:id="rId17"/>
    <p:sldId id="1091" r:id="rId18"/>
    <p:sldId id="1092" r:id="rId19"/>
    <p:sldId id="1094" r:id="rId20"/>
    <p:sldId id="1095" r:id="rId21"/>
    <p:sldId id="1096" r:id="rId22"/>
    <p:sldId id="975" r:id="rId23"/>
    <p:sldId id="976" r:id="rId24"/>
    <p:sldId id="977" r:id="rId25"/>
    <p:sldId id="982" r:id="rId26"/>
    <p:sldId id="1097" r:id="rId27"/>
    <p:sldId id="1081" r:id="rId28"/>
    <p:sldId id="1093" r:id="rId29"/>
    <p:sldId id="1072" r:id="rId30"/>
    <p:sldId id="1005" r:id="rId31"/>
    <p:sldId id="1099" r:id="rId32"/>
    <p:sldId id="103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7FF744-7330-45D7-5C9C-6FE0C8014334}" name="Maria Buonanno" initials="MB" userId="S::m.buonanno@soresa.it::aef7e821-2ec1-43e7-b8e9-ae99b0e826b0" providerId="AD"/>
  <p188:author id="{69781368-BFC5-7798-7FB0-1C229EE027FA}" name="Conte, Isabella" initials="CI" userId="S::iconte@deloitte.it::29cb9c4f-6438-427f-be2e-66e38478d5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27C"/>
    <a:srgbClr val="F2F2F2"/>
    <a:srgbClr val="D9D9D9"/>
    <a:srgbClr val="D99694"/>
    <a:srgbClr val="C3D69B"/>
    <a:srgbClr val="F5EC7B"/>
    <a:srgbClr val="F9B491"/>
    <a:srgbClr val="D0D8E8"/>
    <a:srgbClr val="376092"/>
    <a:srgbClr val="3F6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4E785-BD07-46ED-A8AB-704FADE2241E}" v="2" dt="2025-04-16T10:11:40.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111" d="100"/>
          <a:sy n="111" d="100"/>
        </p:scale>
        <p:origin x="14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Buonanno" userId="aef7e821-2ec1-43e7-b8e9-ae99b0e826b0" providerId="ADAL" clId="{07C0BD94-710F-46F3-BF11-7932927991D2}"/>
    <pc:docChg chg="undo redo custSel addSld delSld modSld sldOrd">
      <pc:chgData name="Maria Buonanno" userId="aef7e821-2ec1-43e7-b8e9-ae99b0e826b0" providerId="ADAL" clId="{07C0BD94-710F-46F3-BF11-7932927991D2}" dt="2025-04-11T07:18:27.125" v="718" actId="20577"/>
      <pc:docMkLst>
        <pc:docMk/>
      </pc:docMkLst>
      <pc:sldChg chg="del">
        <pc:chgData name="Maria Buonanno" userId="aef7e821-2ec1-43e7-b8e9-ae99b0e826b0" providerId="ADAL" clId="{07C0BD94-710F-46F3-BF11-7932927991D2}" dt="2025-04-10T06:59:09.104" v="195" actId="2696"/>
        <pc:sldMkLst>
          <pc:docMk/>
          <pc:sldMk cId="0" sldId="739"/>
        </pc:sldMkLst>
      </pc:sldChg>
      <pc:sldChg chg="del">
        <pc:chgData name="Maria Buonanno" userId="aef7e821-2ec1-43e7-b8e9-ae99b0e826b0" providerId="ADAL" clId="{07C0BD94-710F-46F3-BF11-7932927991D2}" dt="2025-04-10T06:43:05.951" v="15" actId="2696"/>
        <pc:sldMkLst>
          <pc:docMk/>
          <pc:sldMk cId="3213140476" sldId="973"/>
        </pc:sldMkLst>
      </pc:sldChg>
      <pc:sldChg chg="modSp mod">
        <pc:chgData name="Maria Buonanno" userId="aef7e821-2ec1-43e7-b8e9-ae99b0e826b0" providerId="ADAL" clId="{07C0BD94-710F-46F3-BF11-7932927991D2}" dt="2025-04-10T08:27:39.228" v="360" actId="15174"/>
        <pc:sldMkLst>
          <pc:docMk/>
          <pc:sldMk cId="2185699723" sldId="975"/>
        </pc:sldMkLst>
        <pc:graphicFrameChg chg="modGraphic">
          <ac:chgData name="Maria Buonanno" userId="aef7e821-2ec1-43e7-b8e9-ae99b0e826b0" providerId="ADAL" clId="{07C0BD94-710F-46F3-BF11-7932927991D2}" dt="2025-04-10T08:27:39.228" v="360" actId="15174"/>
          <ac:graphicFrameMkLst>
            <pc:docMk/>
            <pc:sldMk cId="2185699723" sldId="975"/>
            <ac:graphicFrameMk id="2" creationId="{8626BA03-2875-0C5E-83FE-95298E39C05F}"/>
          </ac:graphicFrameMkLst>
        </pc:graphicFrameChg>
      </pc:sldChg>
      <pc:sldChg chg="modSp add del mod">
        <pc:chgData name="Maria Buonanno" userId="aef7e821-2ec1-43e7-b8e9-ae99b0e826b0" providerId="ADAL" clId="{07C0BD94-710F-46F3-BF11-7932927991D2}" dt="2025-04-10T08:15:05.725" v="325" actId="2696"/>
        <pc:sldMkLst>
          <pc:docMk/>
          <pc:sldMk cId="1677022882" sldId="981"/>
        </pc:sldMkLst>
      </pc:sldChg>
      <pc:sldChg chg="modSp mod">
        <pc:chgData name="Maria Buonanno" userId="aef7e821-2ec1-43e7-b8e9-ae99b0e826b0" providerId="ADAL" clId="{07C0BD94-710F-46F3-BF11-7932927991D2}" dt="2025-04-10T07:58:30.374" v="218" actId="6549"/>
        <pc:sldMkLst>
          <pc:docMk/>
          <pc:sldMk cId="1059203461" sldId="986"/>
        </pc:sldMkLst>
        <pc:spChg chg="mod">
          <ac:chgData name="Maria Buonanno" userId="aef7e821-2ec1-43e7-b8e9-ae99b0e826b0" providerId="ADAL" clId="{07C0BD94-710F-46F3-BF11-7932927991D2}" dt="2025-04-10T06:44:45.395" v="63" actId="108"/>
          <ac:spMkLst>
            <pc:docMk/>
            <pc:sldMk cId="1059203461" sldId="986"/>
            <ac:spMk id="3" creationId="{863866AB-98B8-1D01-1E01-6E858B846464}"/>
          </ac:spMkLst>
        </pc:spChg>
        <pc:spChg chg="mod">
          <ac:chgData name="Maria Buonanno" userId="aef7e821-2ec1-43e7-b8e9-ae99b0e826b0" providerId="ADAL" clId="{07C0BD94-710F-46F3-BF11-7932927991D2}" dt="2025-04-10T07:58:30.374" v="218" actId="6549"/>
          <ac:spMkLst>
            <pc:docMk/>
            <pc:sldMk cId="1059203461" sldId="986"/>
            <ac:spMk id="44" creationId="{2C3C700F-D833-3062-2893-F7A1331503E3}"/>
          </ac:spMkLst>
        </pc:spChg>
      </pc:sldChg>
      <pc:sldChg chg="del">
        <pc:chgData name="Maria Buonanno" userId="aef7e821-2ec1-43e7-b8e9-ae99b0e826b0" providerId="ADAL" clId="{07C0BD94-710F-46F3-BF11-7932927991D2}" dt="2025-04-10T07:55:48.167" v="212" actId="2696"/>
        <pc:sldMkLst>
          <pc:docMk/>
          <pc:sldMk cId="2525806239" sldId="990"/>
        </pc:sldMkLst>
      </pc:sldChg>
      <pc:sldChg chg="del">
        <pc:chgData name="Maria Buonanno" userId="aef7e821-2ec1-43e7-b8e9-ae99b0e826b0" providerId="ADAL" clId="{07C0BD94-710F-46F3-BF11-7932927991D2}" dt="2025-04-10T07:56:19.134" v="214" actId="2696"/>
        <pc:sldMkLst>
          <pc:docMk/>
          <pc:sldMk cId="1650008914" sldId="991"/>
        </pc:sldMkLst>
      </pc:sldChg>
      <pc:sldChg chg="modSp mod">
        <pc:chgData name="Maria Buonanno" userId="aef7e821-2ec1-43e7-b8e9-ae99b0e826b0" providerId="ADAL" clId="{07C0BD94-710F-46F3-BF11-7932927991D2}" dt="2025-04-10T12:05:58.260" v="456" actId="14100"/>
        <pc:sldMkLst>
          <pc:docMk/>
          <pc:sldMk cId="179898056" sldId="993"/>
        </pc:sldMkLst>
        <pc:spChg chg="mod">
          <ac:chgData name="Maria Buonanno" userId="aef7e821-2ec1-43e7-b8e9-ae99b0e826b0" providerId="ADAL" clId="{07C0BD94-710F-46F3-BF11-7932927991D2}" dt="2025-04-10T12:05:58.260" v="456" actId="14100"/>
          <ac:spMkLst>
            <pc:docMk/>
            <pc:sldMk cId="179898056" sldId="993"/>
            <ac:spMk id="2" creationId="{CE5EFEC4-2361-D671-D1CC-9A842C8B5B42}"/>
          </ac:spMkLst>
        </pc:spChg>
        <pc:spChg chg="mod">
          <ac:chgData name="Maria Buonanno" userId="aef7e821-2ec1-43e7-b8e9-ae99b0e826b0" providerId="ADAL" clId="{07C0BD94-710F-46F3-BF11-7932927991D2}" dt="2025-04-10T12:05:24.195" v="449" actId="108"/>
          <ac:spMkLst>
            <pc:docMk/>
            <pc:sldMk cId="179898056" sldId="993"/>
            <ac:spMk id="3" creationId="{863866AB-98B8-1D01-1E01-6E858B846464}"/>
          </ac:spMkLst>
        </pc:spChg>
        <pc:spChg chg="mod">
          <ac:chgData name="Maria Buonanno" userId="aef7e821-2ec1-43e7-b8e9-ae99b0e826b0" providerId="ADAL" clId="{07C0BD94-710F-46F3-BF11-7932927991D2}" dt="2025-04-10T12:05:39.862" v="452" actId="108"/>
          <ac:spMkLst>
            <pc:docMk/>
            <pc:sldMk cId="179898056" sldId="993"/>
            <ac:spMk id="9" creationId="{74B21B53-6C3C-03A9-0FE2-2C899E4061EF}"/>
          </ac:spMkLst>
        </pc:spChg>
        <pc:spChg chg="mod">
          <ac:chgData name="Maria Buonanno" userId="aef7e821-2ec1-43e7-b8e9-ae99b0e826b0" providerId="ADAL" clId="{07C0BD94-710F-46F3-BF11-7932927991D2}" dt="2025-04-10T12:05:28.966" v="450" actId="14100"/>
          <ac:spMkLst>
            <pc:docMk/>
            <pc:sldMk cId="179898056" sldId="993"/>
            <ac:spMk id="20" creationId="{9194A3E0-3045-AC5D-0997-14B9451E94F3}"/>
          </ac:spMkLst>
        </pc:spChg>
      </pc:sldChg>
      <pc:sldChg chg="del">
        <pc:chgData name="Maria Buonanno" userId="aef7e821-2ec1-43e7-b8e9-ae99b0e826b0" providerId="ADAL" clId="{07C0BD94-710F-46F3-BF11-7932927991D2}" dt="2025-04-10T08:01:27.631" v="226" actId="2696"/>
        <pc:sldMkLst>
          <pc:docMk/>
          <pc:sldMk cId="400092481" sldId="994"/>
        </pc:sldMkLst>
      </pc:sldChg>
      <pc:sldChg chg="del">
        <pc:chgData name="Maria Buonanno" userId="aef7e821-2ec1-43e7-b8e9-ae99b0e826b0" providerId="ADAL" clId="{07C0BD94-710F-46F3-BF11-7932927991D2}" dt="2025-04-10T08:04:37.058" v="228" actId="2696"/>
        <pc:sldMkLst>
          <pc:docMk/>
          <pc:sldMk cId="4120935685" sldId="995"/>
        </pc:sldMkLst>
      </pc:sldChg>
      <pc:sldChg chg="add del">
        <pc:chgData name="Maria Buonanno" userId="aef7e821-2ec1-43e7-b8e9-ae99b0e826b0" providerId="ADAL" clId="{07C0BD94-710F-46F3-BF11-7932927991D2}" dt="2025-04-10T08:05:32.074" v="232" actId="2696"/>
        <pc:sldMkLst>
          <pc:docMk/>
          <pc:sldMk cId="3063707392" sldId="996"/>
        </pc:sldMkLst>
      </pc:sldChg>
      <pc:sldChg chg="modSp del mod">
        <pc:chgData name="Maria Buonanno" userId="aef7e821-2ec1-43e7-b8e9-ae99b0e826b0" providerId="ADAL" clId="{07C0BD94-710F-46F3-BF11-7932927991D2}" dt="2025-04-10T08:19:10.395" v="327" actId="2696"/>
        <pc:sldMkLst>
          <pc:docMk/>
          <pc:sldMk cId="2630982859" sldId="997"/>
        </pc:sldMkLst>
      </pc:sldChg>
      <pc:sldChg chg="modSp mod">
        <pc:chgData name="Maria Buonanno" userId="aef7e821-2ec1-43e7-b8e9-ae99b0e826b0" providerId="ADAL" clId="{07C0BD94-710F-46F3-BF11-7932927991D2}" dt="2025-04-10T08:26:32.461" v="356" actId="108"/>
        <pc:sldMkLst>
          <pc:docMk/>
          <pc:sldMk cId="2757776399" sldId="1005"/>
        </pc:sldMkLst>
        <pc:spChg chg="mod">
          <ac:chgData name="Maria Buonanno" userId="aef7e821-2ec1-43e7-b8e9-ae99b0e826b0" providerId="ADAL" clId="{07C0BD94-710F-46F3-BF11-7932927991D2}" dt="2025-04-10T08:26:32.461" v="356" actId="108"/>
          <ac:spMkLst>
            <pc:docMk/>
            <pc:sldMk cId="2757776399" sldId="1005"/>
            <ac:spMk id="3" creationId="{10182B73-8BC9-A3AA-BB75-E76D40F8B062}"/>
          </ac:spMkLst>
        </pc:spChg>
      </pc:sldChg>
      <pc:sldChg chg="modSp del mod">
        <pc:chgData name="Maria Buonanno" userId="aef7e821-2ec1-43e7-b8e9-ae99b0e826b0" providerId="ADAL" clId="{07C0BD94-710F-46F3-BF11-7932927991D2}" dt="2025-04-10T08:23:43.589" v="343" actId="2696"/>
        <pc:sldMkLst>
          <pc:docMk/>
          <pc:sldMk cId="1871751577" sldId="1020"/>
        </pc:sldMkLst>
      </pc:sldChg>
      <pc:sldChg chg="delSp modSp add mod">
        <pc:chgData name="Maria Buonanno" userId="aef7e821-2ec1-43e7-b8e9-ae99b0e826b0" providerId="ADAL" clId="{07C0BD94-710F-46F3-BF11-7932927991D2}" dt="2025-04-10T07:58:13.053" v="217" actId="255"/>
        <pc:sldMkLst>
          <pc:docMk/>
          <pc:sldMk cId="3808895799" sldId="1026"/>
        </pc:sldMkLst>
        <pc:spChg chg="mod">
          <ac:chgData name="Maria Buonanno" userId="aef7e821-2ec1-43e7-b8e9-ae99b0e826b0" providerId="ADAL" clId="{07C0BD94-710F-46F3-BF11-7932927991D2}" dt="2025-04-10T07:58:13.053" v="217" actId="255"/>
          <ac:spMkLst>
            <pc:docMk/>
            <pc:sldMk cId="3808895799" sldId="1026"/>
            <ac:spMk id="20" creationId="{BC0DAE43-19CA-DB3D-18F6-7AC5B9A5DB0E}"/>
          </ac:spMkLst>
        </pc:spChg>
      </pc:sldChg>
      <pc:sldChg chg="modSp add mod">
        <pc:chgData name="Maria Buonanno" userId="aef7e821-2ec1-43e7-b8e9-ae99b0e826b0" providerId="ADAL" clId="{07C0BD94-710F-46F3-BF11-7932927991D2}" dt="2025-04-10T08:28:37.809" v="366" actId="20577"/>
        <pc:sldMkLst>
          <pc:docMk/>
          <pc:sldMk cId="3995372149" sldId="1035"/>
        </pc:sldMkLst>
        <pc:spChg chg="mod">
          <ac:chgData name="Maria Buonanno" userId="aef7e821-2ec1-43e7-b8e9-ae99b0e826b0" providerId="ADAL" clId="{07C0BD94-710F-46F3-BF11-7932927991D2}" dt="2025-04-10T08:28:37.809" v="366" actId="20577"/>
          <ac:spMkLst>
            <pc:docMk/>
            <pc:sldMk cId="3995372149" sldId="1035"/>
            <ac:spMk id="21510" creationId="{E32B1E46-095C-8D50-C4DB-2C63707AE880}"/>
          </ac:spMkLst>
        </pc:spChg>
      </pc:sldChg>
      <pc:sldChg chg="addSp modSp mod">
        <pc:chgData name="Maria Buonanno" userId="aef7e821-2ec1-43e7-b8e9-ae99b0e826b0" providerId="ADAL" clId="{07C0BD94-710F-46F3-BF11-7932927991D2}" dt="2025-04-10T06:58:18.071" v="193" actId="108"/>
        <pc:sldMkLst>
          <pc:docMk/>
          <pc:sldMk cId="3282936827" sldId="1076"/>
        </pc:sldMkLst>
        <pc:spChg chg="mod">
          <ac:chgData name="Maria Buonanno" userId="aef7e821-2ec1-43e7-b8e9-ae99b0e826b0" providerId="ADAL" clId="{07C0BD94-710F-46F3-BF11-7932927991D2}" dt="2025-04-10T06:51:28.739" v="137" actId="14100"/>
          <ac:spMkLst>
            <pc:docMk/>
            <pc:sldMk cId="3282936827" sldId="1076"/>
            <ac:spMk id="2" creationId="{509046C3-D298-05F3-19C6-761CAAEC9BC2}"/>
          </ac:spMkLst>
        </pc:spChg>
        <pc:spChg chg="add mod">
          <ac:chgData name="Maria Buonanno" userId="aef7e821-2ec1-43e7-b8e9-ae99b0e826b0" providerId="ADAL" clId="{07C0BD94-710F-46F3-BF11-7932927991D2}" dt="2025-04-10T06:50:29.794" v="124" actId="1076"/>
          <ac:spMkLst>
            <pc:docMk/>
            <pc:sldMk cId="3282936827" sldId="1076"/>
            <ac:spMk id="3" creationId="{1087A490-B55D-7FE2-C5F4-DD7D5E9DC2D2}"/>
          </ac:spMkLst>
        </pc:spChg>
        <pc:spChg chg="mod">
          <ac:chgData name="Maria Buonanno" userId="aef7e821-2ec1-43e7-b8e9-ae99b0e826b0" providerId="ADAL" clId="{07C0BD94-710F-46F3-BF11-7932927991D2}" dt="2025-04-10T06:53:46.888" v="158" actId="255"/>
          <ac:spMkLst>
            <pc:docMk/>
            <pc:sldMk cId="3282936827" sldId="1076"/>
            <ac:spMk id="4" creationId="{8B193384-595C-A8D2-F289-C40407CFE89D}"/>
          </ac:spMkLst>
        </pc:spChg>
        <pc:spChg chg="mod">
          <ac:chgData name="Maria Buonanno" userId="aef7e821-2ec1-43e7-b8e9-ae99b0e826b0" providerId="ADAL" clId="{07C0BD94-710F-46F3-BF11-7932927991D2}" dt="2025-04-10T06:50:47.536" v="129" actId="1076"/>
          <ac:spMkLst>
            <pc:docMk/>
            <pc:sldMk cId="3282936827" sldId="1076"/>
            <ac:spMk id="5" creationId="{D4674114-CE0E-D74E-8CC7-ECBFDECDB6B8}"/>
          </ac:spMkLst>
        </pc:spChg>
        <pc:spChg chg="mod">
          <ac:chgData name="Maria Buonanno" userId="aef7e821-2ec1-43e7-b8e9-ae99b0e826b0" providerId="ADAL" clId="{07C0BD94-710F-46F3-BF11-7932927991D2}" dt="2025-04-10T06:50:37.052" v="126" actId="1076"/>
          <ac:spMkLst>
            <pc:docMk/>
            <pc:sldMk cId="3282936827" sldId="1076"/>
            <ac:spMk id="7" creationId="{FA1BCDD0-2B5F-0604-322E-531D3270706B}"/>
          </ac:spMkLst>
        </pc:spChg>
        <pc:spChg chg="mod">
          <ac:chgData name="Maria Buonanno" userId="aef7e821-2ec1-43e7-b8e9-ae99b0e826b0" providerId="ADAL" clId="{07C0BD94-710F-46F3-BF11-7932927991D2}" dt="2025-04-10T06:58:18.071" v="193" actId="108"/>
          <ac:spMkLst>
            <pc:docMk/>
            <pc:sldMk cId="3282936827" sldId="1076"/>
            <ac:spMk id="8" creationId="{4DB707E5-1B23-D53E-9737-1227DE699174}"/>
          </ac:spMkLst>
        </pc:spChg>
        <pc:spChg chg="mod">
          <ac:chgData name="Maria Buonanno" userId="aef7e821-2ec1-43e7-b8e9-ae99b0e826b0" providerId="ADAL" clId="{07C0BD94-710F-46F3-BF11-7932927991D2}" dt="2025-04-10T06:51:13.174" v="134" actId="1076"/>
          <ac:spMkLst>
            <pc:docMk/>
            <pc:sldMk cId="3282936827" sldId="1076"/>
            <ac:spMk id="9" creationId="{0F4B49EB-396F-D8B0-EC8A-A1546B3D61E7}"/>
          </ac:spMkLst>
        </pc:spChg>
        <pc:spChg chg="mod">
          <ac:chgData name="Maria Buonanno" userId="aef7e821-2ec1-43e7-b8e9-ae99b0e826b0" providerId="ADAL" clId="{07C0BD94-710F-46F3-BF11-7932927991D2}" dt="2025-04-10T06:50:55.244" v="131" actId="1076"/>
          <ac:spMkLst>
            <pc:docMk/>
            <pc:sldMk cId="3282936827" sldId="1076"/>
            <ac:spMk id="10" creationId="{AD60343D-CBCE-1738-C059-62FB638B0AB9}"/>
          </ac:spMkLst>
        </pc:spChg>
        <pc:spChg chg="mod">
          <ac:chgData name="Maria Buonanno" userId="aef7e821-2ec1-43e7-b8e9-ae99b0e826b0" providerId="ADAL" clId="{07C0BD94-710F-46F3-BF11-7932927991D2}" dt="2025-04-10T06:51:18.466" v="136" actId="1076"/>
          <ac:spMkLst>
            <pc:docMk/>
            <pc:sldMk cId="3282936827" sldId="1076"/>
            <ac:spMk id="11" creationId="{89ED13E5-3B2F-D7D3-E50B-2F40A1F76B54}"/>
          </ac:spMkLst>
        </pc:spChg>
        <pc:spChg chg="add mod">
          <ac:chgData name="Maria Buonanno" userId="aef7e821-2ec1-43e7-b8e9-ae99b0e826b0" providerId="ADAL" clId="{07C0BD94-710F-46F3-BF11-7932927991D2}" dt="2025-04-10T06:50:33.267" v="125" actId="1076"/>
          <ac:spMkLst>
            <pc:docMk/>
            <pc:sldMk cId="3282936827" sldId="1076"/>
            <ac:spMk id="12" creationId="{18977646-0294-FDA2-6FD7-A905974C9FB3}"/>
          </ac:spMkLst>
        </pc:spChg>
        <pc:spChg chg="mod">
          <ac:chgData name="Maria Buonanno" userId="aef7e821-2ec1-43e7-b8e9-ae99b0e826b0" providerId="ADAL" clId="{07C0BD94-710F-46F3-BF11-7932927991D2}" dt="2025-04-10T06:50:41.003" v="127" actId="1076"/>
          <ac:spMkLst>
            <pc:docMk/>
            <pc:sldMk cId="3282936827" sldId="1076"/>
            <ac:spMk id="13" creationId="{C3E086BE-091E-2B6F-A865-A045EC22D641}"/>
          </ac:spMkLst>
        </pc:spChg>
        <pc:spChg chg="mod">
          <ac:chgData name="Maria Buonanno" userId="aef7e821-2ec1-43e7-b8e9-ae99b0e826b0" providerId="ADAL" clId="{07C0BD94-710F-46F3-BF11-7932927991D2}" dt="2025-04-10T06:50:58.453" v="132" actId="1076"/>
          <ac:spMkLst>
            <pc:docMk/>
            <pc:sldMk cId="3282936827" sldId="1076"/>
            <ac:spMk id="14" creationId="{223A78BB-FE4A-AC54-FC0D-51D9F2DB22CD}"/>
          </ac:spMkLst>
        </pc:spChg>
        <pc:spChg chg="mod">
          <ac:chgData name="Maria Buonanno" userId="aef7e821-2ec1-43e7-b8e9-ae99b0e826b0" providerId="ADAL" clId="{07C0BD94-710F-46F3-BF11-7932927991D2}" dt="2025-04-10T06:50:50.730" v="130" actId="1076"/>
          <ac:spMkLst>
            <pc:docMk/>
            <pc:sldMk cId="3282936827" sldId="1076"/>
            <ac:spMk id="15" creationId="{DA70DED2-42BB-587A-F211-4122A5AEBBAC}"/>
          </ac:spMkLst>
        </pc:spChg>
        <pc:spChg chg="mod">
          <ac:chgData name="Maria Buonanno" userId="aef7e821-2ec1-43e7-b8e9-ae99b0e826b0" providerId="ADAL" clId="{07C0BD94-710F-46F3-BF11-7932927991D2}" dt="2025-04-10T06:50:44.920" v="128" actId="1076"/>
          <ac:spMkLst>
            <pc:docMk/>
            <pc:sldMk cId="3282936827" sldId="1076"/>
            <ac:spMk id="17" creationId="{686EDEAA-93DC-510F-3ED0-629D9008C6D3}"/>
          </ac:spMkLst>
        </pc:spChg>
      </pc:sldChg>
      <pc:sldChg chg="modSp del mod">
        <pc:chgData name="Maria Buonanno" userId="aef7e821-2ec1-43e7-b8e9-ae99b0e826b0" providerId="ADAL" clId="{07C0BD94-710F-46F3-BF11-7932927991D2}" dt="2025-04-10T06:51:55.339" v="141" actId="2696"/>
        <pc:sldMkLst>
          <pc:docMk/>
          <pc:sldMk cId="1125486585" sldId="1077"/>
        </pc:sldMkLst>
      </pc:sldChg>
      <pc:sldChg chg="modSp del mod">
        <pc:chgData name="Maria Buonanno" userId="aef7e821-2ec1-43e7-b8e9-ae99b0e826b0" providerId="ADAL" clId="{07C0BD94-710F-46F3-BF11-7932927991D2}" dt="2025-04-10T06:57:51.450" v="191" actId="2696"/>
        <pc:sldMkLst>
          <pc:docMk/>
          <pc:sldMk cId="3027097504" sldId="1078"/>
        </pc:sldMkLst>
      </pc:sldChg>
      <pc:sldChg chg="del">
        <pc:chgData name="Maria Buonanno" userId="aef7e821-2ec1-43e7-b8e9-ae99b0e826b0" providerId="ADAL" clId="{07C0BD94-710F-46F3-BF11-7932927991D2}" dt="2025-04-10T08:22:55.423" v="340" actId="2696"/>
        <pc:sldMkLst>
          <pc:docMk/>
          <pc:sldMk cId="1218605337" sldId="1079"/>
        </pc:sldMkLst>
      </pc:sldChg>
      <pc:sldChg chg="del">
        <pc:chgData name="Maria Buonanno" userId="aef7e821-2ec1-43e7-b8e9-ae99b0e826b0" providerId="ADAL" clId="{07C0BD94-710F-46F3-BF11-7932927991D2}" dt="2025-04-10T08:25:55.274" v="355" actId="2696"/>
        <pc:sldMkLst>
          <pc:docMk/>
          <pc:sldMk cId="39842487" sldId="1080"/>
        </pc:sldMkLst>
      </pc:sldChg>
      <pc:sldChg chg="modSp mod modCm">
        <pc:chgData name="Maria Buonanno" userId="aef7e821-2ec1-43e7-b8e9-ae99b0e826b0" providerId="ADAL" clId="{07C0BD94-710F-46F3-BF11-7932927991D2}" dt="2025-04-11T07:18:27.125" v="718" actId="20577"/>
        <pc:sldMkLst>
          <pc:docMk/>
          <pc:sldMk cId="3699727943" sldId="1081"/>
        </pc:sldMkLst>
        <pc:graphicFrameChg chg="modGraphic">
          <ac:chgData name="Maria Buonanno" userId="aef7e821-2ec1-43e7-b8e9-ae99b0e826b0" providerId="ADAL" clId="{07C0BD94-710F-46F3-BF11-7932927991D2}" dt="2025-04-11T07:18:27.125" v="718" actId="20577"/>
          <ac:graphicFrameMkLst>
            <pc:docMk/>
            <pc:sldMk cId="3699727943" sldId="1081"/>
            <ac:graphicFrameMk id="5" creationId="{215F413F-13FC-9449-93F4-A184AE90A9A1}"/>
          </ac:graphicFrameMkLst>
        </pc:graphicFrameChg>
        <pc:extLst>
          <p:ext xmlns:p="http://schemas.openxmlformats.org/presentationml/2006/main" uri="{D6D511B9-2390-475A-947B-AFAB55BFBCF1}">
            <pc226:cmChg xmlns:pc226="http://schemas.microsoft.com/office/powerpoint/2022/06/main/command" chg="mod">
              <pc226:chgData name="Maria Buonanno" userId="aef7e821-2ec1-43e7-b8e9-ae99b0e826b0" providerId="ADAL" clId="{07C0BD94-710F-46F3-BF11-7932927991D2}" dt="2025-04-11T07:18:27.125" v="718" actId="20577"/>
              <pc2:cmMkLst xmlns:pc2="http://schemas.microsoft.com/office/powerpoint/2019/9/main/command">
                <pc:docMk/>
                <pc:sldMk cId="3699727943" sldId="1081"/>
                <pc2:cmMk id="{EF889C01-AAD2-4777-82BE-F1EB232A1811}"/>
              </pc2:cmMkLst>
            </pc226:cmChg>
            <pc226:cmChg xmlns:pc226="http://schemas.microsoft.com/office/powerpoint/2022/06/main/command" chg="mod">
              <pc226:chgData name="Maria Buonanno" userId="aef7e821-2ec1-43e7-b8e9-ae99b0e826b0" providerId="ADAL" clId="{07C0BD94-710F-46F3-BF11-7932927991D2}" dt="2025-04-11T07:18:11.385" v="717" actId="20577"/>
              <pc2:cmMkLst xmlns:pc2="http://schemas.microsoft.com/office/powerpoint/2019/9/main/command">
                <pc:docMk/>
                <pc:sldMk cId="3699727943" sldId="1081"/>
                <pc2:cmMk id="{DB9D1E3F-6C20-4B93-9308-B792BDF7CA40}"/>
              </pc2:cmMkLst>
            </pc226:cmChg>
            <pc226:cmChg xmlns:pc226="http://schemas.microsoft.com/office/powerpoint/2022/06/main/command" chg="mod">
              <pc226:chgData name="Maria Buonanno" userId="aef7e821-2ec1-43e7-b8e9-ae99b0e826b0" providerId="ADAL" clId="{07C0BD94-710F-46F3-BF11-7932927991D2}" dt="2025-04-11T07:18:27.125" v="718" actId="20577"/>
              <pc2:cmMkLst xmlns:pc2="http://schemas.microsoft.com/office/powerpoint/2019/9/main/command">
                <pc:docMk/>
                <pc:sldMk cId="3699727943" sldId="1081"/>
                <pc2:cmMk id="{44E28877-606C-4C47-B1E5-03DC241150F9}"/>
              </pc2:cmMkLst>
            </pc226:cmChg>
            <pc226:cmChg xmlns:pc226="http://schemas.microsoft.com/office/powerpoint/2022/06/main/command" chg="mod">
              <pc226:chgData name="Maria Buonanno" userId="aef7e821-2ec1-43e7-b8e9-ae99b0e826b0" providerId="ADAL" clId="{07C0BD94-710F-46F3-BF11-7932927991D2}" dt="2025-04-10T08:13:39.764" v="318" actId="20577"/>
              <pc2:cmMkLst xmlns:pc2="http://schemas.microsoft.com/office/powerpoint/2019/9/main/command">
                <pc:docMk/>
                <pc:sldMk cId="3699727943" sldId="1081"/>
                <pc2:cmMk id="{AFE5FAB4-F079-4417-BB3B-E32D7106FCB6}"/>
              </pc2:cmMkLst>
            </pc226:cmChg>
          </p:ext>
        </pc:extLst>
      </pc:sldChg>
      <pc:sldChg chg="delSp modSp new mod modClrScheme chgLayout">
        <pc:chgData name="Maria Buonanno" userId="aef7e821-2ec1-43e7-b8e9-ae99b0e826b0" providerId="ADAL" clId="{07C0BD94-710F-46F3-BF11-7932927991D2}" dt="2025-04-10T06:41:10.671" v="8" actId="26606"/>
        <pc:sldMkLst>
          <pc:docMk/>
          <pc:sldMk cId="2613527224" sldId="1082"/>
        </pc:sldMkLst>
        <pc:picChg chg="mod">
          <ac:chgData name="Maria Buonanno" userId="aef7e821-2ec1-43e7-b8e9-ae99b0e826b0" providerId="ADAL" clId="{07C0BD94-710F-46F3-BF11-7932927991D2}" dt="2025-04-10T06:41:10.671" v="8" actId="26606"/>
          <ac:picMkLst>
            <pc:docMk/>
            <pc:sldMk cId="2613527224" sldId="1082"/>
            <ac:picMk id="1026" creationId="{D285D704-78D2-B3DB-4DAF-C24091F47BE7}"/>
          </ac:picMkLst>
        </pc:picChg>
      </pc:sldChg>
      <pc:sldChg chg="modSp add mod">
        <pc:chgData name="Maria Buonanno" userId="aef7e821-2ec1-43e7-b8e9-ae99b0e826b0" providerId="ADAL" clId="{07C0BD94-710F-46F3-BF11-7932927991D2}" dt="2025-04-10T06:55:36.784" v="172" actId="6549"/>
        <pc:sldMkLst>
          <pc:docMk/>
          <pc:sldMk cId="2253622239" sldId="1084"/>
        </pc:sldMkLst>
        <pc:spChg chg="mod">
          <ac:chgData name="Maria Buonanno" userId="aef7e821-2ec1-43e7-b8e9-ae99b0e826b0" providerId="ADAL" clId="{07C0BD94-710F-46F3-BF11-7932927991D2}" dt="2025-04-10T06:55:36.784" v="172" actId="6549"/>
          <ac:spMkLst>
            <pc:docMk/>
            <pc:sldMk cId="2253622239" sldId="1084"/>
            <ac:spMk id="6" creationId="{BB1BDC2E-A3A4-4B0B-9385-968F81599835}"/>
          </ac:spMkLst>
        </pc:spChg>
      </pc:sldChg>
      <pc:sldChg chg="modSp add mod ord">
        <pc:chgData name="Maria Buonanno" userId="aef7e821-2ec1-43e7-b8e9-ae99b0e826b0" providerId="ADAL" clId="{07C0BD94-710F-46F3-BF11-7932927991D2}" dt="2025-04-10T06:55:10.986" v="168" actId="1076"/>
        <pc:sldMkLst>
          <pc:docMk/>
          <pc:sldMk cId="1349549328" sldId="1085"/>
        </pc:sldMkLst>
        <pc:spChg chg="mod">
          <ac:chgData name="Maria Buonanno" userId="aef7e821-2ec1-43e7-b8e9-ae99b0e826b0" providerId="ADAL" clId="{07C0BD94-710F-46F3-BF11-7932927991D2}" dt="2025-04-10T06:53:33.922" v="157" actId="1076"/>
          <ac:spMkLst>
            <pc:docMk/>
            <pc:sldMk cId="1349549328" sldId="1085"/>
            <ac:spMk id="4" creationId="{5952BC88-35F0-B670-98C6-88C760344E20}"/>
          </ac:spMkLst>
        </pc:spChg>
        <pc:spChg chg="mod">
          <ac:chgData name="Maria Buonanno" userId="aef7e821-2ec1-43e7-b8e9-ae99b0e826b0" providerId="ADAL" clId="{07C0BD94-710F-46F3-BF11-7932927991D2}" dt="2025-04-10T06:55:10.986" v="168" actId="1076"/>
          <ac:spMkLst>
            <pc:docMk/>
            <pc:sldMk cId="1349549328" sldId="1085"/>
            <ac:spMk id="8" creationId="{BEC491A1-6A69-310C-8179-2B1CA6120529}"/>
          </ac:spMkLst>
        </pc:spChg>
        <pc:spChg chg="mod">
          <ac:chgData name="Maria Buonanno" userId="aef7e821-2ec1-43e7-b8e9-ae99b0e826b0" providerId="ADAL" clId="{07C0BD94-710F-46F3-BF11-7932927991D2}" dt="2025-04-10T06:53:25.071" v="156" actId="207"/>
          <ac:spMkLst>
            <pc:docMk/>
            <pc:sldMk cId="1349549328" sldId="1085"/>
            <ac:spMk id="9" creationId="{222D4546-23EA-E4A7-54B1-E373328BBCE7}"/>
          </ac:spMkLst>
        </pc:spChg>
        <pc:spChg chg="mod">
          <ac:chgData name="Maria Buonanno" userId="aef7e821-2ec1-43e7-b8e9-ae99b0e826b0" providerId="ADAL" clId="{07C0BD94-710F-46F3-BF11-7932927991D2}" dt="2025-04-10T06:52:46.813" v="150" actId="1076"/>
          <ac:spMkLst>
            <pc:docMk/>
            <pc:sldMk cId="1349549328" sldId="1085"/>
            <ac:spMk id="11" creationId="{59370BF7-6B68-927E-E5A6-A0DEBBFAAE4F}"/>
          </ac:spMkLst>
        </pc:spChg>
        <pc:spChg chg="mod">
          <ac:chgData name="Maria Buonanno" userId="aef7e821-2ec1-43e7-b8e9-ae99b0e826b0" providerId="ADAL" clId="{07C0BD94-710F-46F3-BF11-7932927991D2}" dt="2025-04-10T06:54:12.071" v="163" actId="1076"/>
          <ac:spMkLst>
            <pc:docMk/>
            <pc:sldMk cId="1349549328" sldId="1085"/>
            <ac:spMk id="14" creationId="{59BEB5C9-B2F6-6B94-2EF7-53BAEBF8BAE5}"/>
          </ac:spMkLst>
        </pc:spChg>
      </pc:sldChg>
      <pc:sldChg chg="modSp add mod ord">
        <pc:chgData name="Maria Buonanno" userId="aef7e821-2ec1-43e7-b8e9-ae99b0e826b0" providerId="ADAL" clId="{07C0BD94-710F-46F3-BF11-7932927991D2}" dt="2025-04-10T06:58:57.347" v="194" actId="108"/>
        <pc:sldMkLst>
          <pc:docMk/>
          <pc:sldMk cId="3792893054" sldId="1086"/>
        </pc:sldMkLst>
        <pc:spChg chg="mod">
          <ac:chgData name="Maria Buonanno" userId="aef7e821-2ec1-43e7-b8e9-ae99b0e826b0" providerId="ADAL" clId="{07C0BD94-710F-46F3-BF11-7932927991D2}" dt="2025-04-10T06:58:57.347" v="194" actId="108"/>
          <ac:spMkLst>
            <pc:docMk/>
            <pc:sldMk cId="3792893054" sldId="1086"/>
            <ac:spMk id="4" creationId="{4CBCB7FB-AC32-6E67-068C-BA39EC59223A}"/>
          </ac:spMkLst>
        </pc:spChg>
        <pc:spChg chg="mod">
          <ac:chgData name="Maria Buonanno" userId="aef7e821-2ec1-43e7-b8e9-ae99b0e826b0" providerId="ADAL" clId="{07C0BD94-710F-46F3-BF11-7932927991D2}" dt="2025-04-10T06:56:38.406" v="179" actId="1076"/>
          <ac:spMkLst>
            <pc:docMk/>
            <pc:sldMk cId="3792893054" sldId="1086"/>
            <ac:spMk id="8" creationId="{8A7397D7-8B49-7841-DD07-E62AF8128B63}"/>
          </ac:spMkLst>
        </pc:spChg>
        <pc:spChg chg="mod">
          <ac:chgData name="Maria Buonanno" userId="aef7e821-2ec1-43e7-b8e9-ae99b0e826b0" providerId="ADAL" clId="{07C0BD94-710F-46F3-BF11-7932927991D2}" dt="2025-04-10T06:57:31.014" v="187" actId="1076"/>
          <ac:spMkLst>
            <pc:docMk/>
            <pc:sldMk cId="3792893054" sldId="1086"/>
            <ac:spMk id="10" creationId="{68EA598F-3C96-B01D-A41A-22320FF216CE}"/>
          </ac:spMkLst>
        </pc:spChg>
        <pc:spChg chg="mod">
          <ac:chgData name="Maria Buonanno" userId="aef7e821-2ec1-43e7-b8e9-ae99b0e826b0" providerId="ADAL" clId="{07C0BD94-710F-46F3-BF11-7932927991D2}" dt="2025-04-10T06:55:54.665" v="173" actId="1076"/>
          <ac:spMkLst>
            <pc:docMk/>
            <pc:sldMk cId="3792893054" sldId="1086"/>
            <ac:spMk id="11" creationId="{B898BD77-AC6F-E869-5FDC-3FD6C7F1838F}"/>
          </ac:spMkLst>
        </pc:spChg>
        <pc:spChg chg="mod">
          <ac:chgData name="Maria Buonanno" userId="aef7e821-2ec1-43e7-b8e9-ae99b0e826b0" providerId="ADAL" clId="{07C0BD94-710F-46F3-BF11-7932927991D2}" dt="2025-04-10T06:56:23.633" v="177" actId="255"/>
          <ac:spMkLst>
            <pc:docMk/>
            <pc:sldMk cId="3792893054" sldId="1086"/>
            <ac:spMk id="14" creationId="{05B73B0B-1433-E42E-D54B-E7BEDFE7CB0E}"/>
          </ac:spMkLst>
        </pc:spChg>
        <pc:spChg chg="mod">
          <ac:chgData name="Maria Buonanno" userId="aef7e821-2ec1-43e7-b8e9-ae99b0e826b0" providerId="ADAL" clId="{07C0BD94-710F-46F3-BF11-7932927991D2}" dt="2025-04-10T06:57:19.429" v="184" actId="207"/>
          <ac:spMkLst>
            <pc:docMk/>
            <pc:sldMk cId="3792893054" sldId="1086"/>
            <ac:spMk id="15" creationId="{7B40C03E-27E6-1EB1-79C7-56BDAB587181}"/>
          </ac:spMkLst>
        </pc:spChg>
      </pc:sldChg>
      <pc:sldChg chg="modSp add mod ord">
        <pc:chgData name="Maria Buonanno" userId="aef7e821-2ec1-43e7-b8e9-ae99b0e826b0" providerId="ADAL" clId="{07C0BD94-710F-46F3-BF11-7932927991D2}" dt="2025-04-10T07:58:47.122" v="219" actId="1076"/>
        <pc:sldMkLst>
          <pc:docMk/>
          <pc:sldMk cId="2718787615" sldId="1087"/>
        </pc:sldMkLst>
        <pc:spChg chg="mod">
          <ac:chgData name="Maria Buonanno" userId="aef7e821-2ec1-43e7-b8e9-ae99b0e826b0" providerId="ADAL" clId="{07C0BD94-710F-46F3-BF11-7932927991D2}" dt="2025-04-10T06:58:04.513" v="192" actId="108"/>
          <ac:spMkLst>
            <pc:docMk/>
            <pc:sldMk cId="2718787615" sldId="1087"/>
            <ac:spMk id="4" creationId="{0573FEDD-D0E6-D3D3-BFF6-FD0BEB198713}"/>
          </ac:spMkLst>
        </pc:spChg>
        <pc:spChg chg="mod">
          <ac:chgData name="Maria Buonanno" userId="aef7e821-2ec1-43e7-b8e9-ae99b0e826b0" providerId="ADAL" clId="{07C0BD94-710F-46F3-BF11-7932927991D2}" dt="2025-04-10T07:58:47.122" v="219" actId="1076"/>
          <ac:spMkLst>
            <pc:docMk/>
            <pc:sldMk cId="2718787615" sldId="1087"/>
            <ac:spMk id="5" creationId="{7AC70B40-1149-998A-18BF-C212909B96F3}"/>
          </ac:spMkLst>
        </pc:spChg>
        <pc:spChg chg="mod">
          <ac:chgData name="Maria Buonanno" userId="aef7e821-2ec1-43e7-b8e9-ae99b0e826b0" providerId="ADAL" clId="{07C0BD94-710F-46F3-BF11-7932927991D2}" dt="2025-04-10T07:00:38.428" v="202" actId="1076"/>
          <ac:spMkLst>
            <pc:docMk/>
            <pc:sldMk cId="2718787615" sldId="1087"/>
            <ac:spMk id="10" creationId="{1F526A11-2EBC-B2FF-88D8-C75BB5E3D2E4}"/>
          </ac:spMkLst>
        </pc:spChg>
        <pc:spChg chg="mod">
          <ac:chgData name="Maria Buonanno" userId="aef7e821-2ec1-43e7-b8e9-ae99b0e826b0" providerId="ADAL" clId="{07C0BD94-710F-46F3-BF11-7932927991D2}" dt="2025-04-10T06:59:35.900" v="196" actId="1076"/>
          <ac:spMkLst>
            <pc:docMk/>
            <pc:sldMk cId="2718787615" sldId="1087"/>
            <ac:spMk id="11" creationId="{F09EB221-7879-AD56-FD2D-0297B56A5B4D}"/>
          </ac:spMkLst>
        </pc:spChg>
        <pc:spChg chg="mod">
          <ac:chgData name="Maria Buonanno" userId="aef7e821-2ec1-43e7-b8e9-ae99b0e826b0" providerId="ADAL" clId="{07C0BD94-710F-46F3-BF11-7932927991D2}" dt="2025-04-10T07:00:35.069" v="201" actId="1076"/>
          <ac:spMkLst>
            <pc:docMk/>
            <pc:sldMk cId="2718787615" sldId="1087"/>
            <ac:spMk id="15" creationId="{D4A0E028-13F0-BAEA-6C21-BC0CA27B31ED}"/>
          </ac:spMkLst>
        </pc:spChg>
        <pc:spChg chg="mod">
          <ac:chgData name="Maria Buonanno" userId="aef7e821-2ec1-43e7-b8e9-ae99b0e826b0" providerId="ADAL" clId="{07C0BD94-710F-46F3-BF11-7932927991D2}" dt="2025-04-10T07:54:37.757" v="209" actId="1076"/>
          <ac:spMkLst>
            <pc:docMk/>
            <pc:sldMk cId="2718787615" sldId="1087"/>
            <ac:spMk id="17" creationId="{068450CA-BC2D-AED8-2C28-A25372973C13}"/>
          </ac:spMkLst>
        </pc:spChg>
      </pc:sldChg>
      <pc:sldChg chg="modSp add mod">
        <pc:chgData name="Maria Buonanno" userId="aef7e821-2ec1-43e7-b8e9-ae99b0e826b0" providerId="ADAL" clId="{07C0BD94-710F-46F3-BF11-7932927991D2}" dt="2025-04-11T07:02:44.562" v="681" actId="20577"/>
        <pc:sldMkLst>
          <pc:docMk/>
          <pc:sldMk cId="1226130364" sldId="1088"/>
        </pc:sldMkLst>
        <pc:spChg chg="mod">
          <ac:chgData name="Maria Buonanno" userId="aef7e821-2ec1-43e7-b8e9-ae99b0e826b0" providerId="ADAL" clId="{07C0BD94-710F-46F3-BF11-7932927991D2}" dt="2025-04-11T07:02:44.562" v="681" actId="20577"/>
          <ac:spMkLst>
            <pc:docMk/>
            <pc:sldMk cId="1226130364" sldId="1088"/>
            <ac:spMk id="20" creationId="{9194A3E0-3045-AC5D-0997-14B9451E94F3}"/>
          </ac:spMkLst>
        </pc:spChg>
      </pc:sldChg>
      <pc:sldChg chg="modSp add mod">
        <pc:chgData name="Maria Buonanno" userId="aef7e821-2ec1-43e7-b8e9-ae99b0e826b0" providerId="ADAL" clId="{07C0BD94-710F-46F3-BF11-7932927991D2}" dt="2025-04-11T07:03:06.150" v="682" actId="13926"/>
        <pc:sldMkLst>
          <pc:docMk/>
          <pc:sldMk cId="4143146329" sldId="1089"/>
        </pc:sldMkLst>
        <pc:spChg chg="mod">
          <ac:chgData name="Maria Buonanno" userId="aef7e821-2ec1-43e7-b8e9-ae99b0e826b0" providerId="ADAL" clId="{07C0BD94-710F-46F3-BF11-7932927991D2}" dt="2025-04-11T07:03:06.150" v="682" actId="13926"/>
          <ac:spMkLst>
            <pc:docMk/>
            <pc:sldMk cId="4143146329" sldId="1089"/>
            <ac:spMk id="20" creationId="{9194A3E0-3045-AC5D-0997-14B9451E94F3}"/>
          </ac:spMkLst>
        </pc:spChg>
      </pc:sldChg>
      <pc:sldChg chg="add">
        <pc:chgData name="Maria Buonanno" userId="aef7e821-2ec1-43e7-b8e9-ae99b0e826b0" providerId="ADAL" clId="{07C0BD94-710F-46F3-BF11-7932927991D2}" dt="2025-04-10T08:01:23.511" v="225"/>
        <pc:sldMkLst>
          <pc:docMk/>
          <pc:sldMk cId="1503519250" sldId="1090"/>
        </pc:sldMkLst>
      </pc:sldChg>
      <pc:sldChg chg="modSp add mod">
        <pc:chgData name="Maria Buonanno" userId="aef7e821-2ec1-43e7-b8e9-ae99b0e826b0" providerId="ADAL" clId="{07C0BD94-710F-46F3-BF11-7932927991D2}" dt="2025-04-11T07:04:51.435" v="702" actId="20577"/>
        <pc:sldMkLst>
          <pc:docMk/>
          <pc:sldMk cId="71647171" sldId="1091"/>
        </pc:sldMkLst>
        <pc:spChg chg="mod">
          <ac:chgData name="Maria Buonanno" userId="aef7e821-2ec1-43e7-b8e9-ae99b0e826b0" providerId="ADAL" clId="{07C0BD94-710F-46F3-BF11-7932927991D2}" dt="2025-04-11T07:04:51.435" v="702" actId="20577"/>
          <ac:spMkLst>
            <pc:docMk/>
            <pc:sldMk cId="71647171" sldId="1091"/>
            <ac:spMk id="20" creationId="{9194A3E0-3045-AC5D-0997-14B9451E94F3}"/>
          </ac:spMkLst>
        </pc:spChg>
      </pc:sldChg>
      <pc:sldChg chg="add">
        <pc:chgData name="Maria Buonanno" userId="aef7e821-2ec1-43e7-b8e9-ae99b0e826b0" providerId="ADAL" clId="{07C0BD94-710F-46F3-BF11-7932927991D2}" dt="2025-04-10T08:05:14.886" v="229"/>
        <pc:sldMkLst>
          <pc:docMk/>
          <pc:sldMk cId="664276299" sldId="1092"/>
        </pc:sldMkLst>
      </pc:sldChg>
      <pc:sldChg chg="add ord">
        <pc:chgData name="Maria Buonanno" userId="aef7e821-2ec1-43e7-b8e9-ae99b0e826b0" providerId="ADAL" clId="{07C0BD94-710F-46F3-BF11-7932927991D2}" dt="2025-04-10T08:14:25.012" v="322"/>
        <pc:sldMkLst>
          <pc:docMk/>
          <pc:sldMk cId="3139122975" sldId="1093"/>
        </pc:sldMkLst>
      </pc:sldChg>
      <pc:sldChg chg="modSp add mod">
        <pc:chgData name="Maria Buonanno" userId="aef7e821-2ec1-43e7-b8e9-ae99b0e826b0" providerId="ADAL" clId="{07C0BD94-710F-46F3-BF11-7932927991D2}" dt="2025-04-11T07:18:10.619" v="716" actId="108"/>
        <pc:sldMkLst>
          <pc:docMk/>
          <pc:sldMk cId="714071961" sldId="1094"/>
        </pc:sldMkLst>
        <pc:spChg chg="mod">
          <ac:chgData name="Maria Buonanno" userId="aef7e821-2ec1-43e7-b8e9-ae99b0e826b0" providerId="ADAL" clId="{07C0BD94-710F-46F3-BF11-7932927991D2}" dt="2025-04-11T07:18:10.619" v="716" actId="108"/>
          <ac:spMkLst>
            <pc:docMk/>
            <pc:sldMk cId="714071961" sldId="1094"/>
            <ac:spMk id="20" creationId="{9194A3E0-3045-AC5D-0997-14B9451E94F3}"/>
          </ac:spMkLst>
        </pc:spChg>
      </pc:sldChg>
      <pc:sldChg chg="modSp add mod ord">
        <pc:chgData name="Maria Buonanno" userId="aef7e821-2ec1-43e7-b8e9-ae99b0e826b0" providerId="ADAL" clId="{07C0BD94-710F-46F3-BF11-7932927991D2}" dt="2025-04-10T08:23:01.275" v="341" actId="1076"/>
        <pc:sldMkLst>
          <pc:docMk/>
          <pc:sldMk cId="2732292148" sldId="1095"/>
        </pc:sldMkLst>
        <pc:spChg chg="mod">
          <ac:chgData name="Maria Buonanno" userId="aef7e821-2ec1-43e7-b8e9-ae99b0e826b0" providerId="ADAL" clId="{07C0BD94-710F-46F3-BF11-7932927991D2}" dt="2025-04-10T08:21:48.885" v="332" actId="207"/>
          <ac:spMkLst>
            <pc:docMk/>
            <pc:sldMk cId="2732292148" sldId="1095"/>
            <ac:spMk id="5" creationId="{277EB0F3-D450-8CCA-4975-95FACC6D780E}"/>
          </ac:spMkLst>
        </pc:spChg>
        <pc:spChg chg="mod">
          <ac:chgData name="Maria Buonanno" userId="aef7e821-2ec1-43e7-b8e9-ae99b0e826b0" providerId="ADAL" clId="{07C0BD94-710F-46F3-BF11-7932927991D2}" dt="2025-04-10T08:22:32.204" v="339" actId="1076"/>
          <ac:spMkLst>
            <pc:docMk/>
            <pc:sldMk cId="2732292148" sldId="1095"/>
            <ac:spMk id="7" creationId="{AB50A251-694B-6730-0A42-4BBB0FD57CBD}"/>
          </ac:spMkLst>
        </pc:spChg>
        <pc:spChg chg="mod">
          <ac:chgData name="Maria Buonanno" userId="aef7e821-2ec1-43e7-b8e9-ae99b0e826b0" providerId="ADAL" clId="{07C0BD94-710F-46F3-BF11-7932927991D2}" dt="2025-04-10T08:21:32.596" v="331" actId="1076"/>
          <ac:spMkLst>
            <pc:docMk/>
            <pc:sldMk cId="2732292148" sldId="1095"/>
            <ac:spMk id="11" creationId="{24438EA3-E6F0-2A34-24D1-02CDD67B3C41}"/>
          </ac:spMkLst>
        </pc:spChg>
        <pc:spChg chg="mod">
          <ac:chgData name="Maria Buonanno" userId="aef7e821-2ec1-43e7-b8e9-ae99b0e826b0" providerId="ADAL" clId="{07C0BD94-710F-46F3-BF11-7932927991D2}" dt="2025-04-10T08:23:01.275" v="341" actId="1076"/>
          <ac:spMkLst>
            <pc:docMk/>
            <pc:sldMk cId="2732292148" sldId="1095"/>
            <ac:spMk id="13" creationId="{19F6A7F5-6975-CC1F-3CBC-A1AB09442DE6}"/>
          </ac:spMkLst>
        </pc:spChg>
        <pc:spChg chg="mod">
          <ac:chgData name="Maria Buonanno" userId="aef7e821-2ec1-43e7-b8e9-ae99b0e826b0" providerId="ADAL" clId="{07C0BD94-710F-46F3-BF11-7932927991D2}" dt="2025-04-10T08:22:14.151" v="335" actId="1076"/>
          <ac:spMkLst>
            <pc:docMk/>
            <pc:sldMk cId="2732292148" sldId="1095"/>
            <ac:spMk id="17" creationId="{D189E9AD-91D1-AFD8-F22B-0C5CFC927DE0}"/>
          </ac:spMkLst>
        </pc:spChg>
      </pc:sldChg>
      <pc:sldChg chg="add">
        <pc:chgData name="Maria Buonanno" userId="aef7e821-2ec1-43e7-b8e9-ae99b0e826b0" providerId="ADAL" clId="{07C0BD94-710F-46F3-BF11-7932927991D2}" dt="2025-04-10T08:23:38.410" v="342"/>
        <pc:sldMkLst>
          <pc:docMk/>
          <pc:sldMk cId="2712291424" sldId="1096"/>
        </pc:sldMkLst>
      </pc:sldChg>
      <pc:sldChg chg="modSp add mod">
        <pc:chgData name="Maria Buonanno" userId="aef7e821-2ec1-43e7-b8e9-ae99b0e826b0" providerId="ADAL" clId="{07C0BD94-710F-46F3-BF11-7932927991D2}" dt="2025-04-10T08:25:33.517" v="354" actId="1076"/>
        <pc:sldMkLst>
          <pc:docMk/>
          <pc:sldMk cId="2665376784" sldId="1097"/>
        </pc:sldMkLst>
        <pc:spChg chg="mod">
          <ac:chgData name="Maria Buonanno" userId="aef7e821-2ec1-43e7-b8e9-ae99b0e826b0" providerId="ADAL" clId="{07C0BD94-710F-46F3-BF11-7932927991D2}" dt="2025-04-10T08:24:26.026" v="348" actId="1076"/>
          <ac:spMkLst>
            <pc:docMk/>
            <pc:sldMk cId="2665376784" sldId="1097"/>
            <ac:spMk id="3" creationId="{5B33A6F9-00BB-2BC7-29A6-970B33D1EDFD}"/>
          </ac:spMkLst>
        </pc:spChg>
        <pc:spChg chg="mod">
          <ac:chgData name="Maria Buonanno" userId="aef7e821-2ec1-43e7-b8e9-ae99b0e826b0" providerId="ADAL" clId="{07C0BD94-710F-46F3-BF11-7932927991D2}" dt="2025-04-10T08:25:27.524" v="353" actId="207"/>
          <ac:spMkLst>
            <pc:docMk/>
            <pc:sldMk cId="2665376784" sldId="1097"/>
            <ac:spMk id="7" creationId="{163335EE-E4A0-C8D5-F77D-B968ECF6A0E0}"/>
          </ac:spMkLst>
        </pc:spChg>
        <pc:spChg chg="mod">
          <ac:chgData name="Maria Buonanno" userId="aef7e821-2ec1-43e7-b8e9-ae99b0e826b0" providerId="ADAL" clId="{07C0BD94-710F-46F3-BF11-7932927991D2}" dt="2025-04-10T08:24:14.471" v="345" actId="1076"/>
          <ac:spMkLst>
            <pc:docMk/>
            <pc:sldMk cId="2665376784" sldId="1097"/>
            <ac:spMk id="11" creationId="{F9F0D832-48C5-22F7-1A90-91910E822CE8}"/>
          </ac:spMkLst>
        </pc:spChg>
        <pc:spChg chg="mod">
          <ac:chgData name="Maria Buonanno" userId="aef7e821-2ec1-43e7-b8e9-ae99b0e826b0" providerId="ADAL" clId="{07C0BD94-710F-46F3-BF11-7932927991D2}" dt="2025-04-10T08:24:35.039" v="350" actId="1076"/>
          <ac:spMkLst>
            <pc:docMk/>
            <pc:sldMk cId="2665376784" sldId="1097"/>
            <ac:spMk id="12" creationId="{B0B4E84D-336E-9A73-EAC1-2F2D85C51FED}"/>
          </ac:spMkLst>
        </pc:spChg>
        <pc:spChg chg="mod">
          <ac:chgData name="Maria Buonanno" userId="aef7e821-2ec1-43e7-b8e9-ae99b0e826b0" providerId="ADAL" clId="{07C0BD94-710F-46F3-BF11-7932927991D2}" dt="2025-04-10T08:25:33.517" v="354" actId="1076"/>
          <ac:spMkLst>
            <pc:docMk/>
            <pc:sldMk cId="2665376784" sldId="1097"/>
            <ac:spMk id="13" creationId="{5B237BAF-1D35-472F-5AFB-EA2A37C30932}"/>
          </ac:spMkLst>
        </pc:spChg>
      </pc:sldChg>
      <pc:sldChg chg="addSp delSp modSp add del mod">
        <pc:chgData name="Maria Buonanno" userId="aef7e821-2ec1-43e7-b8e9-ae99b0e826b0" providerId="ADAL" clId="{07C0BD94-710F-46F3-BF11-7932927991D2}" dt="2025-04-10T08:31:06.107" v="381" actId="2696"/>
        <pc:sldMkLst>
          <pc:docMk/>
          <pc:sldMk cId="2694629709" sldId="1098"/>
        </pc:sldMkLst>
      </pc:sldChg>
      <pc:sldChg chg="delSp modSp add mod">
        <pc:chgData name="Maria Buonanno" userId="aef7e821-2ec1-43e7-b8e9-ae99b0e826b0" providerId="ADAL" clId="{07C0BD94-710F-46F3-BF11-7932927991D2}" dt="2025-04-10T08:33:22.357" v="442" actId="20577"/>
        <pc:sldMkLst>
          <pc:docMk/>
          <pc:sldMk cId="1374296520" sldId="1099"/>
        </pc:sldMkLst>
        <pc:spChg chg="mod">
          <ac:chgData name="Maria Buonanno" userId="aef7e821-2ec1-43e7-b8e9-ae99b0e826b0" providerId="ADAL" clId="{07C0BD94-710F-46F3-BF11-7932927991D2}" dt="2025-04-10T08:33:22.357" v="442" actId="20577"/>
          <ac:spMkLst>
            <pc:docMk/>
            <pc:sldMk cId="1374296520" sldId="1099"/>
            <ac:spMk id="3" creationId="{488544CD-2DBB-22AA-F638-7303C376BB67}"/>
          </ac:spMkLst>
        </pc:spChg>
        <pc:spChg chg="mod">
          <ac:chgData name="Maria Buonanno" userId="aef7e821-2ec1-43e7-b8e9-ae99b0e826b0" providerId="ADAL" clId="{07C0BD94-710F-46F3-BF11-7932927991D2}" dt="2025-04-10T08:31:49.673" v="385" actId="14100"/>
          <ac:spMkLst>
            <pc:docMk/>
            <pc:sldMk cId="1374296520" sldId="1099"/>
            <ac:spMk id="6" creationId="{798BD6BD-2449-4B09-BE33-ABF581F75916}"/>
          </ac:spMkLst>
        </pc:spChg>
      </pc:sldChg>
      <pc:sldMasterChg chg="delSldLayout">
        <pc:chgData name="Maria Buonanno" userId="aef7e821-2ec1-43e7-b8e9-ae99b0e826b0" providerId="ADAL" clId="{07C0BD94-710F-46F3-BF11-7932927991D2}" dt="2025-04-10T06:59:09.104" v="195" actId="2696"/>
        <pc:sldMasterMkLst>
          <pc:docMk/>
          <pc:sldMasterMk cId="1323063118" sldId="2147483674"/>
        </pc:sldMasterMkLst>
        <pc:sldLayoutChg chg="del">
          <pc:chgData name="Maria Buonanno" userId="aef7e821-2ec1-43e7-b8e9-ae99b0e826b0" providerId="ADAL" clId="{07C0BD94-710F-46F3-BF11-7932927991D2}" dt="2025-04-10T06:59:09.104" v="195" actId="2696"/>
          <pc:sldLayoutMkLst>
            <pc:docMk/>
            <pc:sldMasterMk cId="1323063118" sldId="2147483674"/>
            <pc:sldLayoutMk cId="875005981" sldId="2147483686"/>
          </pc:sldLayoutMkLst>
        </pc:sldLayoutChg>
      </pc:sldMasterChg>
    </pc:docChg>
  </pc:docChgLst>
  <pc:docChgLst>
    <pc:chgData name="Maria Sasso" userId="fd5faf93-283e-4997-b64d-33dfb7c04838" providerId="ADAL" clId="{1E54E785-BD07-46ED-A8AB-704FADE2241E}"/>
    <pc:docChg chg="modSld">
      <pc:chgData name="Maria Sasso" userId="fd5faf93-283e-4997-b64d-33dfb7c04838" providerId="ADAL" clId="{1E54E785-BD07-46ED-A8AB-704FADE2241E}" dt="2025-04-16T10:13:51.014" v="14" actId="20577"/>
      <pc:docMkLst>
        <pc:docMk/>
      </pc:docMkLst>
      <pc:sldChg chg="addSp modSp mod">
        <pc:chgData name="Maria Sasso" userId="fd5faf93-283e-4997-b64d-33dfb7c04838" providerId="ADAL" clId="{1E54E785-BD07-46ED-A8AB-704FADE2241E}" dt="2025-04-16T10:12:23.559" v="10" actId="1076"/>
        <pc:sldMkLst>
          <pc:docMk/>
          <pc:sldMk cId="1059203461" sldId="986"/>
        </pc:sldMkLst>
        <pc:spChg chg="mod">
          <ac:chgData name="Maria Sasso" userId="fd5faf93-283e-4997-b64d-33dfb7c04838" providerId="ADAL" clId="{1E54E785-BD07-46ED-A8AB-704FADE2241E}" dt="2025-04-16T10:12:07.233" v="7" actId="255"/>
          <ac:spMkLst>
            <pc:docMk/>
            <pc:sldMk cId="1059203461" sldId="986"/>
            <ac:spMk id="18" creationId="{4F650306-0EFD-79DD-9037-1A11F794BBDA}"/>
          </ac:spMkLst>
        </pc:spChg>
        <pc:grpChg chg="mod">
          <ac:chgData name="Maria Sasso" userId="fd5faf93-283e-4997-b64d-33dfb7c04838" providerId="ADAL" clId="{1E54E785-BD07-46ED-A8AB-704FADE2241E}" dt="2025-04-16T10:12:12.405" v="9" actId="1076"/>
          <ac:grpSpMkLst>
            <pc:docMk/>
            <pc:sldMk cId="1059203461" sldId="986"/>
            <ac:grpSpMk id="46" creationId="{EA31A548-4A3B-A7D3-4C70-B6168D00247C}"/>
          </ac:grpSpMkLst>
        </pc:grpChg>
        <pc:grpChg chg="mod">
          <ac:chgData name="Maria Sasso" userId="fd5faf93-283e-4997-b64d-33dfb7c04838" providerId="ADAL" clId="{1E54E785-BD07-46ED-A8AB-704FADE2241E}" dt="2025-04-16T10:12:23.559" v="10" actId="1076"/>
          <ac:grpSpMkLst>
            <pc:docMk/>
            <pc:sldMk cId="1059203461" sldId="986"/>
            <ac:grpSpMk id="50" creationId="{875DFBAF-7734-C528-E0E7-B0D59EE7ACEE}"/>
          </ac:grpSpMkLst>
        </pc:grpChg>
        <pc:graphicFrameChg chg="add mod">
          <ac:chgData name="Maria Sasso" userId="fd5faf93-283e-4997-b64d-33dfb7c04838" providerId="ADAL" clId="{1E54E785-BD07-46ED-A8AB-704FADE2241E}" dt="2025-04-16T10:11:40.300" v="2"/>
          <ac:graphicFrameMkLst>
            <pc:docMk/>
            <pc:sldMk cId="1059203461" sldId="986"/>
            <ac:graphicFrameMk id="2" creationId="{5FB38804-4119-81C3-372D-340972B35279}"/>
          </ac:graphicFrameMkLst>
        </pc:graphicFrameChg>
      </pc:sldChg>
      <pc:sldChg chg="modSp mod">
        <pc:chgData name="Maria Sasso" userId="fd5faf93-283e-4997-b64d-33dfb7c04838" providerId="ADAL" clId="{1E54E785-BD07-46ED-A8AB-704FADE2241E}" dt="2025-04-16T10:13:51.014" v="14" actId="20577"/>
        <pc:sldMkLst>
          <pc:docMk/>
          <pc:sldMk cId="179898056" sldId="993"/>
        </pc:sldMkLst>
        <pc:spChg chg="mod">
          <ac:chgData name="Maria Sasso" userId="fd5faf93-283e-4997-b64d-33dfb7c04838" providerId="ADAL" clId="{1E54E785-BD07-46ED-A8AB-704FADE2241E}" dt="2025-04-16T10:13:51.014" v="14" actId="20577"/>
          <ac:spMkLst>
            <pc:docMk/>
            <pc:sldMk cId="179898056" sldId="993"/>
            <ac:spMk id="20" creationId="{9194A3E0-3045-AC5D-0997-14B9451E94F3}"/>
          </ac:spMkLst>
        </pc:spChg>
      </pc:sldChg>
    </pc:docChg>
  </pc:docChgLst>
</pc:chgInfo>
</file>

<file path=ppt/comments/modernComment_439_DC855E47.xml><?xml version="1.0" encoding="utf-8"?>
<p188:cmLst xmlns:a="http://schemas.openxmlformats.org/drawingml/2006/main" xmlns:r="http://schemas.openxmlformats.org/officeDocument/2006/relationships" xmlns:p188="http://schemas.microsoft.com/office/powerpoint/2018/8/main">
  <p188:cm id="{EF889C01-AAD2-4777-82BE-F1EB232A1811}" authorId="{E57FF744-7330-45D7-5C9C-6FE0C8014334}" created="2025-04-10T08:10:08.481">
    <ac:txMkLst xmlns:ac="http://schemas.microsoft.com/office/drawing/2013/main/command">
      <pc:docMk xmlns:pc="http://schemas.microsoft.com/office/powerpoint/2013/main/command"/>
      <pc:sldMk xmlns:pc="http://schemas.microsoft.com/office/powerpoint/2013/main/command" cId="3699727943" sldId="1081"/>
      <ac:graphicFrameMk id="5" creationId="{215F413F-13FC-9449-93F4-A184AE90A9A1}"/>
      <ac:tblMk/>
      <ac:tcMk rowId="10003" colId="20001"/>
      <ac:txMk cp="442" len="43">
        <ac:context len="657" hash="231651089"/>
      </ac:txMk>
    </ac:txMkLst>
    <p188:pos x="5801958" y="2406974"/>
    <p188:txBody>
      <a:bodyPr/>
      <a:lstStyle/>
      <a:p>
        <a:r>
          <a:rPr lang="it-IT"/>
          <a:t>Il codice dà la possibilità di alzare il valore fino al doppio del lotto, avevamo detto di alzarlo un po’….da valutare</a:t>
        </a:r>
      </a:p>
    </p188:txBody>
  </p188:cm>
  <p188:cm id="{44E28877-606C-4C47-B1E5-03DC241150F9}" authorId="{E57FF744-7330-45D7-5C9C-6FE0C8014334}" created="2025-04-10T08:12:17.759">
    <ac:txMkLst xmlns:ac="http://schemas.microsoft.com/office/drawing/2013/main/command">
      <pc:docMk xmlns:pc="http://schemas.microsoft.com/office/powerpoint/2013/main/command"/>
      <pc:sldMk xmlns:pc="http://schemas.microsoft.com/office/powerpoint/2013/main/command" cId="3699727943" sldId="1081"/>
      <ac:graphicFrameMk id="5" creationId="{215F413F-13FC-9449-93F4-A184AE90A9A1}"/>
      <ac:tblMk/>
      <ac:tcMk rowId="10003" colId="20001"/>
      <ac:txMk cp="626" len="29">
        <ac:context len="657" hash="231651089"/>
      </ac:txMk>
    </ac:txMkLst>
    <p188:pos x="4573793" y="2819350"/>
    <p188:txBody>
      <a:bodyPr/>
      <a:lstStyle/>
      <a:p>
        <a:r>
          <a:rPr lang="it-IT"/>
          <a:t>Il codice aggiorna a 10 anni pertanto potremmo considerare di eliminare le strutture private … </a:t>
        </a:r>
      </a:p>
    </p188:txBody>
  </p188:cm>
  <p188:cm id="{DB9D1E3F-6C20-4B93-9308-B792BDF7CA40}" authorId="{E57FF744-7330-45D7-5C9C-6FE0C8014334}" created="2025-04-10T08:13:03.602">
    <ac:txMkLst xmlns:ac="http://schemas.microsoft.com/office/drawing/2013/main/command">
      <pc:docMk xmlns:pc="http://schemas.microsoft.com/office/powerpoint/2013/main/command"/>
      <pc:sldMk xmlns:pc="http://schemas.microsoft.com/office/powerpoint/2013/main/command" cId="3699727943" sldId="1081"/>
      <ac:graphicFrameMk id="5" creationId="{215F413F-13FC-9449-93F4-A184AE90A9A1}"/>
      <ac:tblMk/>
      <ac:tcMk rowId="10005" colId="20001"/>
      <ac:txMk cp="16" len="7">
        <ac:context len="24" hash="581409604"/>
      </ac:txMk>
    </ac:txMkLst>
    <p188:pos x="3408381" y="3590315"/>
    <p188:txBody>
      <a:bodyPr/>
      <a:lstStyle/>
      <a:p>
        <a:r>
          <a:rPr lang="it-IT"/>
          <a:t>VERIFICARE SU GLOBAL</a:t>
        </a:r>
      </a:p>
    </p188:txBody>
  </p188:cm>
  <p188:cm id="{AFE5FAB4-F079-4417-BB3B-E32D7106FCB6}" authorId="{E57FF744-7330-45D7-5C9C-6FE0C8014334}" created="2025-04-10T08:13:36.265">
    <ac:txMkLst xmlns:ac="http://schemas.microsoft.com/office/drawing/2013/main/command">
      <pc:docMk xmlns:pc="http://schemas.microsoft.com/office/powerpoint/2013/main/command"/>
      <pc:sldMk xmlns:pc="http://schemas.microsoft.com/office/powerpoint/2013/main/command" cId="3699727943" sldId="1081"/>
      <ac:graphicFrameMk id="5" creationId="{215F413F-13FC-9449-93F4-A184AE90A9A1}"/>
      <ac:tblMk/>
      <ac:tcMk rowId="1685741302" colId="20001"/>
      <ac:txMk cp="192" len="9">
        <ac:context len="203" hash="2915403605"/>
      </ac:txMk>
    </ac:txMkLst>
    <p188:pos x="4367605" y="4961915"/>
    <p188:txBody>
      <a:bodyPr/>
      <a:lstStyle/>
      <a:p>
        <a:r>
          <a:rPr lang="it-IT"/>
          <a:t>VALUTAZIONE INSERIMENTO SOCIALE ART 57 CO 2 BIS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818E3-FD8A-4D64-B352-5475EB5B6C28}" type="datetimeFigureOut">
              <a:rPr lang="en-US" smtClean="0"/>
              <a:t>4/16/2025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74F7F-8CAA-4F4C-A4BB-094C3185DB0B}" type="slidenum">
              <a:rPr lang="en-US" smtClean="0"/>
              <a:t>‹N›</a:t>
            </a:fld>
            <a:endParaRPr lang="en-US"/>
          </a:p>
        </p:txBody>
      </p:sp>
    </p:spTree>
    <p:extLst>
      <p:ext uri="{BB962C8B-B14F-4D97-AF65-F5344CB8AC3E}">
        <p14:creationId xmlns:p14="http://schemas.microsoft.com/office/powerpoint/2010/main" val="47256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Previsti ai sensi della normativa vigente per garantire la capacità economica e professionale dei partecipanti.</a:t>
            </a:r>
          </a:p>
        </p:txBody>
      </p:sp>
      <p:sp>
        <p:nvSpPr>
          <p:cNvPr id="4" name="Segnaposto numero diapositiva 3"/>
          <p:cNvSpPr>
            <a:spLocks noGrp="1"/>
          </p:cNvSpPr>
          <p:nvPr>
            <p:ph type="sldNum" sz="quarter" idx="5"/>
          </p:nvPr>
        </p:nvSpPr>
        <p:spPr/>
        <p:txBody>
          <a:bodyPr/>
          <a:lstStyle/>
          <a:p>
            <a:fld id="{A6374F7F-8CAA-4F4C-A4BB-094C3185DB0B}" type="slidenum">
              <a:rPr lang="en-US" smtClean="0"/>
              <a:t>24</a:t>
            </a:fld>
            <a:endParaRPr lang="en-US"/>
          </a:p>
        </p:txBody>
      </p:sp>
    </p:spTree>
    <p:extLst>
      <p:ext uri="{BB962C8B-B14F-4D97-AF65-F5344CB8AC3E}">
        <p14:creationId xmlns:p14="http://schemas.microsoft.com/office/powerpoint/2010/main" val="36580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6374F7F-8CAA-4F4C-A4BB-094C3185DB0B}" type="slidenum">
              <a:rPr lang="en-US" smtClean="0"/>
              <a:t>26</a:t>
            </a:fld>
            <a:endParaRPr lang="en-US"/>
          </a:p>
        </p:txBody>
      </p:sp>
    </p:spTree>
    <p:extLst>
      <p:ext uri="{BB962C8B-B14F-4D97-AF65-F5344CB8AC3E}">
        <p14:creationId xmlns:p14="http://schemas.microsoft.com/office/powerpoint/2010/main" val="1165700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C10EF-8060-569B-C624-DDBCC9553E5B}"/>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00DB2C6-9780-E23E-9F3B-63F031C9A2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5441D5E-74BA-13C3-A0E7-9FF11BE8F1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3556" name="Slide Number Placeholder 3">
            <a:extLst>
              <a:ext uri="{FF2B5EF4-FFF2-40B4-BE49-F238E27FC236}">
                <a16:creationId xmlns:a16="http://schemas.microsoft.com/office/drawing/2014/main" id="{8B875AD0-0F95-3250-C2E1-5065850DF8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FEA5B3-FA14-4104-9AE2-1099C6B19B20}"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4541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9E0266B9-464B-41CD-AEAE-F4BAA832F18C}"/>
              </a:ext>
            </a:extLst>
          </p:cNvPr>
          <p:cNvGrpSpPr>
            <a:grpSpLocks/>
          </p:cNvGrpSpPr>
          <p:nvPr userDrawn="1"/>
        </p:nvGrpSpPr>
        <p:grpSpPr bwMode="auto">
          <a:xfrm>
            <a:off x="539750" y="1268413"/>
            <a:ext cx="7920038" cy="3384550"/>
            <a:chOff x="331912" y="2386212"/>
            <a:chExt cx="6781088" cy="3383290"/>
          </a:xfrm>
        </p:grpSpPr>
        <p:pic>
          <p:nvPicPr>
            <p:cNvPr id="3" name="Picture 4" descr="http://www.ls-lug.org/wordpress/wp-content/uploads/Logo-Regione-4.jpg">
              <a:extLst>
                <a:ext uri="{FF2B5EF4-FFF2-40B4-BE49-F238E27FC236}">
                  <a16:creationId xmlns:a16="http://schemas.microsoft.com/office/drawing/2014/main" id="{51152688-3EBA-4D39-9971-E8B0B2230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144" b="19460"/>
            <a:stretch>
              <a:fillRect/>
            </a:stretch>
          </p:blipFill>
          <p:spPr bwMode="auto">
            <a:xfrm>
              <a:off x="3352800" y="2386212"/>
              <a:ext cx="3760200" cy="180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a:extLst>
                <a:ext uri="{FF2B5EF4-FFF2-40B4-BE49-F238E27FC236}">
                  <a16:creationId xmlns:a16="http://schemas.microsoft.com/office/drawing/2014/main" id="{AB7A9C36-0BB0-45F2-A889-E75A5D6B133F}"/>
                </a:ext>
              </a:extLst>
            </p:cNvPr>
            <p:cNvSpPr txBox="1">
              <a:spLocks noChangeArrowheads="1"/>
            </p:cNvSpPr>
            <p:nvPr userDrawn="1"/>
          </p:nvSpPr>
          <p:spPr bwMode="auto">
            <a:xfrm>
              <a:off x="577929" y="4514256"/>
              <a:ext cx="6264588" cy="1255246"/>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spcBef>
                  <a:spcPct val="50000"/>
                </a:spcBef>
                <a:defRPr/>
              </a:pPr>
              <a:endParaRPr lang="it-IT" altLang="it-IT" sz="1600">
                <a:solidFill>
                  <a:srgbClr val="000000"/>
                </a:solidFill>
              </a:endParaRPr>
            </a:p>
            <a:p>
              <a:pPr algn="ctr">
                <a:lnSpc>
                  <a:spcPts val="3000"/>
                </a:lnSpc>
                <a:spcBef>
                  <a:spcPct val="50000"/>
                </a:spcBef>
                <a:defRPr/>
              </a:pPr>
              <a:r>
                <a:rPr lang="it-IT" altLang="it-IT" sz="2000" b="1">
                  <a:solidFill>
                    <a:srgbClr val="800000"/>
                  </a:solidFill>
                  <a:latin typeface="Verdana" panose="020B0604030504040204" pitchFamily="34" charset="0"/>
                </a:rPr>
                <a:t>ATTIVITÀ DI ANALISI SUL SERVIZIO CUP ATTUALMENTE IN ESSERE PRESSO LE AA.SS. DELLA REGIONE LAZIO  </a:t>
              </a:r>
            </a:p>
          </p:txBody>
        </p:sp>
        <p:pic>
          <p:nvPicPr>
            <p:cNvPr id="5" name="Picture 11" descr="http://www.ls-lug.org/wordpress/wp-content/uploads/Logo-Regione-4.jpg">
              <a:extLst>
                <a:ext uri="{FF2B5EF4-FFF2-40B4-BE49-F238E27FC236}">
                  <a16:creationId xmlns:a16="http://schemas.microsoft.com/office/drawing/2014/main" id="{D28ED675-65FF-41E8-B023-3593E5F125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55856"/>
            <a:stretch>
              <a:fillRect/>
            </a:stretch>
          </p:blipFill>
          <p:spPr bwMode="auto">
            <a:xfrm>
              <a:off x="331912" y="2386212"/>
              <a:ext cx="2971800" cy="224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Segnaposto numero diapositiva 2">
            <a:extLst>
              <a:ext uri="{FF2B5EF4-FFF2-40B4-BE49-F238E27FC236}">
                <a16:creationId xmlns:a16="http://schemas.microsoft.com/office/drawing/2014/main" id="{3DD09286-E282-4649-84B5-75EDD13B6422}"/>
              </a:ext>
            </a:extLst>
          </p:cNvPr>
          <p:cNvSpPr txBox="1">
            <a:spLocks/>
          </p:cNvSpPr>
          <p:nvPr userDrawn="1"/>
        </p:nvSpPr>
        <p:spPr bwMode="auto">
          <a:xfrm>
            <a:off x="3922713" y="6400800"/>
            <a:ext cx="2060575" cy="457200"/>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CC0000"/>
              </a:buClr>
              <a:buSzPct val="70000"/>
              <a:buFont typeface="Wingdings" panose="05000000000000000000" pitchFamily="2" charset="2"/>
              <a:buNone/>
              <a:defRPr/>
            </a:pPr>
            <a:fld id="{096B01E0-166B-41A4-B5F4-D6DD7D56CD70}" type="slidenum">
              <a:rPr lang="it-IT" altLang="it-IT" sz="1000" b="1" smtClean="0">
                <a:solidFill>
                  <a:srgbClr val="000000"/>
                </a:solidFill>
              </a:rPr>
              <a:pPr algn="ctr">
                <a:buClr>
                  <a:srgbClr val="CC0000"/>
                </a:buClr>
                <a:buSzPct val="70000"/>
                <a:buFont typeface="Wingdings" panose="05000000000000000000" pitchFamily="2" charset="2"/>
                <a:buNone/>
                <a:defRPr/>
              </a:pPr>
              <a:t>‹N›</a:t>
            </a:fld>
            <a:endParaRPr lang="it-IT" altLang="it-IT" sz="1000" b="1">
              <a:solidFill>
                <a:srgbClr val="000000"/>
              </a:solidFill>
            </a:endParaRPr>
          </a:p>
        </p:txBody>
      </p:sp>
    </p:spTree>
    <p:extLst>
      <p:ext uri="{BB962C8B-B14F-4D97-AF65-F5344CB8AC3E}">
        <p14:creationId xmlns:p14="http://schemas.microsoft.com/office/powerpoint/2010/main" val="293753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CasellaDiTesto 4">
            <a:extLst>
              <a:ext uri="{FF2B5EF4-FFF2-40B4-BE49-F238E27FC236}">
                <a16:creationId xmlns:a16="http://schemas.microsoft.com/office/drawing/2014/main" id="{B34C753D-0EF7-482C-8F35-85EB4DB926E4}"/>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21A80177-F5DE-4A84-9511-84AF065EDC7F}" type="slidenum">
              <a:rPr lang="it-IT" altLang="it-IT" sz="1000" smtClean="0"/>
              <a:pPr eaLnBrk="1" hangingPunct="1">
                <a:defRPr/>
              </a:pPr>
              <a:t>‹N›</a:t>
            </a:fld>
            <a:endParaRPr lang="it-IT" altLang="it-IT" sz="1000"/>
          </a:p>
        </p:txBody>
      </p:sp>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a:xfrm>
            <a:off x="455613" y="1412875"/>
            <a:ext cx="8231187" cy="45196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250655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CasellaDiTesto 4">
            <a:extLst>
              <a:ext uri="{FF2B5EF4-FFF2-40B4-BE49-F238E27FC236}">
                <a16:creationId xmlns:a16="http://schemas.microsoft.com/office/drawing/2014/main" id="{7D67B361-1D2D-4B36-BAA8-CE984032EE22}"/>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7E3D8143-C16D-4D63-BA16-3983536B202F}" type="slidenum">
              <a:rPr lang="it-IT" altLang="it-IT" sz="1000" smtClean="0"/>
              <a:pPr eaLnBrk="1" hangingPunct="1">
                <a:defRPr/>
              </a:pPr>
              <a:t>‹N›</a:t>
            </a:fld>
            <a:endParaRPr lang="it-IT" altLang="it-IT" sz="1000"/>
          </a:p>
        </p:txBody>
      </p:sp>
      <p:sp>
        <p:nvSpPr>
          <p:cNvPr id="2" name="Vertical Title 1"/>
          <p:cNvSpPr>
            <a:spLocks noGrp="1"/>
          </p:cNvSpPr>
          <p:nvPr>
            <p:ph type="title" orient="vert"/>
          </p:nvPr>
        </p:nvSpPr>
        <p:spPr>
          <a:xfrm>
            <a:off x="6630988" y="200025"/>
            <a:ext cx="2057400" cy="5732463"/>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5613" y="200025"/>
            <a:ext cx="6022975" cy="57324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397230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Slide: Fixed Logo">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A1CEE7E-F0C4-4CD1-A4A5-FC50837A6844}"/>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22305D99-5FD6-4A46-B153-CB0F3A7319BE}" type="slidenum">
              <a:rPr lang="it-IT" altLang="it-IT" sz="1000" smtClean="0"/>
              <a:pPr eaLnBrk="1" hangingPunct="1">
                <a:defRPr/>
              </a:pPr>
              <a:t>‹N›</a:t>
            </a:fld>
            <a:endParaRPr lang="it-IT" altLang="it-IT" sz="1000"/>
          </a:p>
        </p:txBody>
      </p:sp>
      <p:sp>
        <p:nvSpPr>
          <p:cNvPr id="142" name="Title 1"/>
          <p:cNvSpPr>
            <a:spLocks noGrp="1"/>
          </p:cNvSpPr>
          <p:nvPr>
            <p:ph type="ctrTitle"/>
          </p:nvPr>
        </p:nvSpPr>
        <p:spPr bwMode="black">
          <a:xfrm>
            <a:off x="1895475" y="838200"/>
            <a:ext cx="5343525" cy="914400"/>
          </a:xfrm>
        </p:spPr>
        <p:txBody>
          <a:bodyPr>
            <a:noAutofit/>
          </a:bodyPr>
          <a:lstStyle>
            <a:lvl1pPr>
              <a:lnSpc>
                <a:spcPct val="90000"/>
              </a:lnSpc>
              <a:defRPr sz="3200" b="1" i="1" baseline="0">
                <a:solidFill>
                  <a:schemeClr val="tx1"/>
                </a:solidFill>
              </a:defRPr>
            </a:lvl1pPr>
          </a:lstStyle>
          <a:p>
            <a:r>
              <a:rPr lang="en-US" noProof="0"/>
              <a:t>Click to edit Master title style</a:t>
            </a:r>
            <a:endParaRPr lang="it-IT" noProof="0"/>
          </a:p>
        </p:txBody>
      </p:sp>
      <p:sp>
        <p:nvSpPr>
          <p:cNvPr id="143" name="Subtitle 2"/>
          <p:cNvSpPr>
            <a:spLocks noGrp="1"/>
          </p:cNvSpPr>
          <p:nvPr>
            <p:ph type="subTitle" idx="1"/>
          </p:nvPr>
        </p:nvSpPr>
        <p:spPr bwMode="black">
          <a:xfrm>
            <a:off x="1895475" y="2057399"/>
            <a:ext cx="5343525" cy="914401"/>
          </a:xfrm>
          <a:prstGeom prst="rect">
            <a:avLst/>
          </a:prstGeo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it-IT" noProof="0"/>
          </a:p>
        </p:txBody>
      </p:sp>
      <p:sp>
        <p:nvSpPr>
          <p:cNvPr id="144" name="Text Placeholder 31"/>
          <p:cNvSpPr>
            <a:spLocks noGrp="1"/>
          </p:cNvSpPr>
          <p:nvPr>
            <p:ph type="body" sz="quarter" idx="10"/>
          </p:nvPr>
        </p:nvSpPr>
        <p:spPr bwMode="black">
          <a:xfrm>
            <a:off x="1895475" y="374904"/>
            <a:ext cx="4105656" cy="146304"/>
          </a:xfrm>
          <a:prstGeom prst="rect">
            <a:avLst/>
          </a:prstGeo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a:t>Click to edit Master text styles</a:t>
            </a:r>
          </a:p>
        </p:txBody>
      </p:sp>
    </p:spTree>
    <p:extLst>
      <p:ext uri="{BB962C8B-B14F-4D97-AF65-F5344CB8AC3E}">
        <p14:creationId xmlns:p14="http://schemas.microsoft.com/office/powerpoint/2010/main" val="147382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asellaDiTesto 4">
            <a:extLst>
              <a:ext uri="{FF2B5EF4-FFF2-40B4-BE49-F238E27FC236}">
                <a16:creationId xmlns:a16="http://schemas.microsoft.com/office/drawing/2014/main" id="{364D3D11-3958-444A-B677-3DD9F5313AAB}"/>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73A1A568-D76F-4EE8-9134-0E140F794ECA}" type="slidenum">
              <a:rPr lang="it-IT" altLang="it-IT" sz="1000" smtClean="0"/>
              <a:pPr eaLnBrk="1" hangingPunct="1">
                <a:defRPr/>
              </a:pPr>
              <a:t>‹N›</a:t>
            </a:fld>
            <a:endParaRPr lang="it-IT" altLang="it-IT" sz="1000"/>
          </a:p>
        </p:txBody>
      </p:sp>
      <p:cxnSp>
        <p:nvCxnSpPr>
          <p:cNvPr id="5" name="Shape 14">
            <a:extLst>
              <a:ext uri="{FF2B5EF4-FFF2-40B4-BE49-F238E27FC236}">
                <a16:creationId xmlns:a16="http://schemas.microsoft.com/office/drawing/2014/main" id="{C4BF6C65-1C94-458D-AB53-2233322864C6}"/>
              </a:ext>
            </a:extLst>
          </p:cNvPr>
          <p:cNvCxnSpPr/>
          <p:nvPr userDrawn="1"/>
        </p:nvCxnSpPr>
        <p:spPr>
          <a:xfrm rot="5400000" flipH="1" flipV="1">
            <a:off x="4535487" y="-3427412"/>
            <a:ext cx="252413" cy="8783638"/>
          </a:xfrm>
          <a:prstGeom prst="bentConnector2">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18940C84-D817-4CB1-9A73-A9345212BB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288" y="169863"/>
            <a:ext cx="1506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5613" y="1412875"/>
            <a:ext cx="8231187" cy="45196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2" name="Title 1"/>
          <p:cNvSpPr>
            <a:spLocks noGrp="1"/>
          </p:cNvSpPr>
          <p:nvPr>
            <p:ph type="title"/>
          </p:nvPr>
        </p:nvSpPr>
        <p:spPr>
          <a:xfrm>
            <a:off x="280143" y="254035"/>
            <a:ext cx="6380089" cy="510669"/>
          </a:xfrm>
        </p:spPr>
        <p:txBody>
          <a:bodyPr/>
          <a:lstStyle>
            <a:lvl1pPr>
              <a:defRPr sz="2400">
                <a:solidFill>
                  <a:srgbClr val="002060"/>
                </a:solidFill>
                <a:latin typeface="Calibri" panose="020F0502020204030204" pitchFamily="34" charset="0"/>
                <a:cs typeface="Calibri" panose="020F0502020204030204" pitchFamily="34" charset="0"/>
              </a:defRPr>
            </a:lvl1pPr>
          </a:lstStyle>
          <a:p>
            <a:r>
              <a:rPr lang="en-US" dirty="0"/>
              <a:t>Click to edit Master title style</a:t>
            </a:r>
            <a:endParaRPr lang="it-IT" dirty="0"/>
          </a:p>
        </p:txBody>
      </p:sp>
    </p:spTree>
    <p:extLst>
      <p:ext uri="{BB962C8B-B14F-4D97-AF65-F5344CB8AC3E}">
        <p14:creationId xmlns:p14="http://schemas.microsoft.com/office/powerpoint/2010/main" val="102539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asellaDiTesto 4">
            <a:extLst>
              <a:ext uri="{FF2B5EF4-FFF2-40B4-BE49-F238E27FC236}">
                <a16:creationId xmlns:a16="http://schemas.microsoft.com/office/drawing/2014/main" id="{83291EFE-6312-42D0-B31B-0B92600F2029}"/>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C33DBFF5-0769-4B16-885F-AFFA91340077}" type="slidenum">
              <a:rPr lang="it-IT" altLang="it-IT" sz="1000" smtClean="0"/>
              <a:pPr eaLnBrk="1" hangingPunct="1">
                <a:defRPr/>
              </a:pPr>
              <a:t>‹N›</a:t>
            </a:fld>
            <a:endParaRPr lang="it-IT" altLang="it-IT" sz="1000"/>
          </a:p>
        </p:txBody>
      </p:sp>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8917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65464DA-9B6F-4517-A8DA-9DEEBA0031D9}"/>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CA5FD4EB-1B01-4A47-BD7C-6BC3621578B0}" type="slidenum">
              <a:rPr lang="it-IT" altLang="it-IT" sz="1000" smtClean="0"/>
              <a:pPr eaLnBrk="1" hangingPunct="1">
                <a:defRPr/>
              </a:pPr>
              <a:t>‹N›</a:t>
            </a:fld>
            <a:endParaRPr lang="it-IT" altLang="it-IT" sz="1000"/>
          </a:p>
        </p:txBody>
      </p:sp>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5613" y="1412875"/>
            <a:ext cx="4038600" cy="45196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6613" y="1412875"/>
            <a:ext cx="4040187" cy="45196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77830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CasellaDiTesto 4">
            <a:extLst>
              <a:ext uri="{FF2B5EF4-FFF2-40B4-BE49-F238E27FC236}">
                <a16:creationId xmlns:a16="http://schemas.microsoft.com/office/drawing/2014/main" id="{1F1180E8-CFEB-450A-B793-BB5E5D859054}"/>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09E59F66-461E-4D1B-9CD3-3860950A76CF}" type="slidenum">
              <a:rPr lang="it-IT" altLang="it-IT" sz="1000" smtClean="0"/>
              <a:pPr eaLnBrk="1" hangingPunct="1">
                <a:defRPr/>
              </a:pPr>
              <a:t>‹N›</a:t>
            </a:fld>
            <a:endParaRPr lang="it-IT" altLang="it-IT" sz="1000"/>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302868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CasellaDiTesto 4">
            <a:extLst>
              <a:ext uri="{FF2B5EF4-FFF2-40B4-BE49-F238E27FC236}">
                <a16:creationId xmlns:a16="http://schemas.microsoft.com/office/drawing/2014/main" id="{49855B8D-5F76-4825-8CFC-6043C762584D}"/>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DD8F08EA-54BD-4DEE-80A6-C7B7201BA48D}" type="slidenum">
              <a:rPr lang="it-IT" altLang="it-IT" sz="1000" smtClean="0"/>
              <a:pPr eaLnBrk="1" hangingPunct="1">
                <a:defRPr/>
              </a:pPr>
              <a:t>‹N›</a:t>
            </a:fld>
            <a:endParaRPr lang="it-IT" altLang="it-IT" sz="1000"/>
          </a:p>
        </p:txBody>
      </p:sp>
      <p:sp>
        <p:nvSpPr>
          <p:cNvPr id="2" name="Title 1"/>
          <p:cNvSpPr>
            <a:spLocks noGrp="1"/>
          </p:cNvSpPr>
          <p:nvPr>
            <p:ph type="title"/>
          </p:nvPr>
        </p:nvSpPr>
        <p:spPr/>
        <p:txBody>
          <a:bodyPr/>
          <a:lstStyle/>
          <a:p>
            <a:r>
              <a:rPr lang="en-US"/>
              <a:t>Click to edit Master title style</a:t>
            </a:r>
            <a:endParaRPr lang="it-IT"/>
          </a:p>
        </p:txBody>
      </p:sp>
    </p:spTree>
    <p:extLst>
      <p:ext uri="{BB962C8B-B14F-4D97-AF65-F5344CB8AC3E}">
        <p14:creationId xmlns:p14="http://schemas.microsoft.com/office/powerpoint/2010/main" val="317447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asellaDiTesto 4">
            <a:extLst>
              <a:ext uri="{FF2B5EF4-FFF2-40B4-BE49-F238E27FC236}">
                <a16:creationId xmlns:a16="http://schemas.microsoft.com/office/drawing/2014/main" id="{28E953D3-C144-4D05-A0EA-F8BCCAC5B921}"/>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A392B13-3984-477C-8956-FEB2D70A6E8D}" type="slidenum">
              <a:rPr lang="it-IT" altLang="it-IT" sz="1000" smtClean="0"/>
              <a:pPr eaLnBrk="1" hangingPunct="1">
                <a:defRPr/>
              </a:pPr>
              <a:t>‹N›</a:t>
            </a:fld>
            <a:endParaRPr lang="it-IT" altLang="it-IT" sz="1000"/>
          </a:p>
        </p:txBody>
      </p:sp>
    </p:spTree>
    <p:extLst>
      <p:ext uri="{BB962C8B-B14F-4D97-AF65-F5344CB8AC3E}">
        <p14:creationId xmlns:p14="http://schemas.microsoft.com/office/powerpoint/2010/main" val="143488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4872DEE-621B-4221-BC55-C07D7C6E295B}"/>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F0FB311-8C75-489F-ABF7-4FF724738034}" type="slidenum">
              <a:rPr lang="it-IT" altLang="it-IT" sz="1000" smtClean="0"/>
              <a:pPr eaLnBrk="1" hangingPunct="1">
                <a:defRPr/>
              </a:pPr>
              <a:t>‹N›</a:t>
            </a:fld>
            <a:endParaRPr lang="it-IT" altLang="it-IT" sz="1000"/>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304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4DE8659-78F7-4345-96C1-320167B822AC}"/>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0275173E-E125-4F05-94E7-F858B3A8F2A5}" type="slidenum">
              <a:rPr lang="it-IT" altLang="it-IT" sz="1000" smtClean="0"/>
              <a:pPr eaLnBrk="1" hangingPunct="1">
                <a:defRPr/>
              </a:pPr>
              <a:t>‹N›</a:t>
            </a:fld>
            <a:endParaRPr lang="it-IT" altLang="it-IT" sz="1000"/>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884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7CB8C144-3F96-47E7-A884-589AA705C4CB}"/>
              </a:ext>
            </a:extLst>
          </p:cNvPr>
          <p:cNvSpPr>
            <a:spLocks noGrp="1" noChangeArrowheads="1"/>
          </p:cNvSpPr>
          <p:nvPr>
            <p:ph type="title"/>
          </p:nvPr>
        </p:nvSpPr>
        <p:spPr bwMode="auto">
          <a:xfrm>
            <a:off x="481013" y="3581400"/>
            <a:ext cx="82311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it-IT"/>
              <a:t>Click to edit Master title style</a:t>
            </a:r>
          </a:p>
        </p:txBody>
      </p:sp>
    </p:spTree>
    <p:extLst>
      <p:ext uri="{BB962C8B-B14F-4D97-AF65-F5344CB8AC3E}">
        <p14:creationId xmlns:p14="http://schemas.microsoft.com/office/powerpoint/2010/main" val="13230631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Verdana" pitchFamily="34" charset="0"/>
        </a:defRPr>
      </a:lvl2pPr>
      <a:lvl3pPr algn="l" rtl="0" eaLnBrk="0" fontAlgn="base" hangingPunct="0">
        <a:lnSpc>
          <a:spcPct val="85000"/>
        </a:lnSpc>
        <a:spcBef>
          <a:spcPct val="0"/>
        </a:spcBef>
        <a:spcAft>
          <a:spcPct val="0"/>
        </a:spcAft>
        <a:defRPr sz="3000" b="1">
          <a:solidFill>
            <a:srgbClr val="646464"/>
          </a:solidFill>
          <a:latin typeface="Verdana" pitchFamily="34" charset="0"/>
        </a:defRPr>
      </a:lvl3pPr>
      <a:lvl4pPr algn="l" rtl="0" eaLnBrk="0" fontAlgn="base" hangingPunct="0">
        <a:lnSpc>
          <a:spcPct val="85000"/>
        </a:lnSpc>
        <a:spcBef>
          <a:spcPct val="0"/>
        </a:spcBef>
        <a:spcAft>
          <a:spcPct val="0"/>
        </a:spcAft>
        <a:defRPr sz="3000" b="1">
          <a:solidFill>
            <a:srgbClr val="646464"/>
          </a:solidFill>
          <a:latin typeface="Verdana" pitchFamily="34" charset="0"/>
        </a:defRPr>
      </a:lvl4pPr>
      <a:lvl5pPr algn="l" rtl="0" eaLnBrk="0" fontAlgn="base" hangingPunct="0">
        <a:lnSpc>
          <a:spcPct val="85000"/>
        </a:lnSpc>
        <a:spcBef>
          <a:spcPct val="0"/>
        </a:spcBef>
        <a:spcAft>
          <a:spcPct val="0"/>
        </a:spcAft>
        <a:defRPr sz="3000" b="1">
          <a:solidFill>
            <a:srgbClr val="646464"/>
          </a:solidFill>
          <a:latin typeface="Verdana" pitchFamily="34"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439_DC855E4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nticorruzione.it/-/protocollo-di-vigilanza-collaborativa-anac-soresa-3-luglio-202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_0">
            <a:extLst>
              <a:ext uri="{FF2B5EF4-FFF2-40B4-BE49-F238E27FC236}">
                <a16:creationId xmlns:a16="http://schemas.microsoft.com/office/drawing/2014/main" id="{D285D704-78D2-B3DB-4DAF-C24091F47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973" b="2027"/>
          <a:stretch/>
        </p:blipFill>
        <p:spPr bwMode="auto">
          <a:xfrm>
            <a:off x="20" y="10"/>
            <a:ext cx="9143980" cy="6857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52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63866AB-98B8-1D01-1E01-6E858B846464}"/>
              </a:ext>
            </a:extLst>
          </p:cNvPr>
          <p:cNvSpPr/>
          <p:nvPr/>
        </p:nvSpPr>
        <p:spPr>
          <a:xfrm>
            <a:off x="450215" y="994609"/>
            <a:ext cx="8232775" cy="5384800"/>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6" name="Rectangle 2">
            <a:extLst>
              <a:ext uri="{FF2B5EF4-FFF2-40B4-BE49-F238E27FC236}">
                <a16:creationId xmlns:a16="http://schemas.microsoft.com/office/drawing/2014/main" id="{BB1BDC2E-A3A4-4B0B-9385-968F81599835}"/>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a:solidFill>
                  <a:schemeClr val="tx2">
                    <a:lumMod val="50000"/>
                  </a:schemeClr>
                </a:solidFill>
                <a:latin typeface="Aptos" panose="020B0004020202020204" pitchFamily="34" charset="0"/>
              </a:rPr>
              <a:t>Descrizione dei servizi: servizi continuativi</a:t>
            </a:r>
            <a:endParaRPr lang="it-IT" sz="2400" b="1">
              <a:solidFill>
                <a:schemeClr val="tx2">
                  <a:lumMod val="50000"/>
                </a:schemeClr>
              </a:solidFill>
              <a:latin typeface="Aptos" panose="020B0004020202020204" pitchFamily="34" charset="0"/>
              <a:ea typeface="+mj-ea"/>
            </a:endParaRPr>
          </a:p>
        </p:txBody>
      </p:sp>
      <p:sp>
        <p:nvSpPr>
          <p:cNvPr id="20" name="TextBox 19">
            <a:extLst>
              <a:ext uri="{FF2B5EF4-FFF2-40B4-BE49-F238E27FC236}">
                <a16:creationId xmlns:a16="http://schemas.microsoft.com/office/drawing/2014/main" id="{9194A3E0-3045-AC5D-0997-14B9451E94F3}"/>
              </a:ext>
            </a:extLst>
          </p:cNvPr>
          <p:cNvSpPr txBox="1"/>
          <p:nvPr/>
        </p:nvSpPr>
        <p:spPr>
          <a:xfrm>
            <a:off x="532130" y="1075889"/>
            <a:ext cx="8006080" cy="4231928"/>
          </a:xfrm>
          <a:prstGeom prst="rect">
            <a:avLst/>
          </a:prstGeom>
          <a:noFill/>
        </p:spPr>
        <p:txBody>
          <a:bodyPr wrap="square" rtlCol="0">
            <a:spAutoFit/>
          </a:bodyPr>
          <a:lstStyle/>
          <a:p>
            <a:pPr algn="just">
              <a:spcBef>
                <a:spcPts val="600"/>
              </a:spcBef>
            </a:pPr>
            <a:r>
              <a:rPr lang="it-IT" sz="2000" b="1" dirty="0">
                <a:solidFill>
                  <a:schemeClr val="tx2">
                    <a:lumMod val="75000"/>
                  </a:schemeClr>
                </a:solidFill>
                <a:effectLst/>
                <a:latin typeface="Aptos" panose="020B0004020202020204" pitchFamily="34" charset="0"/>
                <a:ea typeface="Calibri" panose="020F0502020204030204" pitchFamily="34" charset="0"/>
              </a:rPr>
              <a:t>            Pulizia e sanificazione</a:t>
            </a:r>
          </a:p>
          <a:p>
            <a:pPr algn="just">
              <a:spcBef>
                <a:spcPts val="600"/>
              </a:spcBef>
            </a:pPr>
            <a:endParaRPr lang="it-IT" sz="1400" dirty="0">
              <a:effectLst/>
              <a:latin typeface="Aptos" panose="020B0004020202020204" pitchFamily="34" charset="0"/>
              <a:ea typeface="Calibri" panose="020F0502020204030204" pitchFamily="34" charset="0"/>
            </a:endParaRPr>
          </a:p>
          <a:p>
            <a:pPr algn="just"/>
            <a:r>
              <a:rPr lang="it-IT" sz="1400" dirty="0">
                <a:effectLst/>
                <a:latin typeface="Aptos" panose="020B0004020202020204" pitchFamily="34" charset="0"/>
                <a:ea typeface="Calibri" panose="020F0502020204030204" pitchFamily="34" charset="0"/>
              </a:rPr>
              <a:t>Il servizio a canone di pulizia e sanificazione sanitaria prevede lo svolgimento </a:t>
            </a:r>
            <a:r>
              <a:rPr lang="it-IT" sz="1400" dirty="0">
                <a:latin typeface="Aptos" panose="020B0004020202020204" pitchFamily="34" charset="0"/>
                <a:ea typeface="Calibri" panose="020F0502020204030204" pitchFamily="34" charset="0"/>
              </a:rPr>
              <a:t>di </a:t>
            </a:r>
            <a:r>
              <a:rPr lang="it-IT" sz="1400" dirty="0">
                <a:effectLst/>
                <a:latin typeface="Aptos" panose="020B0004020202020204" pitchFamily="34" charset="0"/>
                <a:ea typeface="Calibri" panose="020F0502020204030204" pitchFamily="34" charset="0"/>
              </a:rPr>
              <a:t>attività standard, giornaliere e periodiche, indicate nel dettaglio nelle slide da n.18 a n.</a:t>
            </a:r>
            <a:r>
              <a:rPr lang="it-IT" sz="1400" dirty="0">
                <a:latin typeface="Aptos" panose="020B0004020202020204" pitchFamily="34" charset="0"/>
                <a:ea typeface="Calibri" panose="020F0502020204030204" pitchFamily="34" charset="0"/>
              </a:rPr>
              <a:t>22</a:t>
            </a:r>
            <a:r>
              <a:rPr lang="it-IT" sz="1400" dirty="0">
                <a:effectLst/>
                <a:latin typeface="Aptos" panose="020B0004020202020204" pitchFamily="34" charset="0"/>
                <a:ea typeface="Calibri" panose="020F0502020204030204" pitchFamily="34" charset="0"/>
              </a:rPr>
              <a:t>.</a:t>
            </a:r>
          </a:p>
          <a:p>
            <a:pPr algn="just"/>
            <a:endParaRPr lang="it-IT" sz="1400" dirty="0">
              <a:latin typeface="Aptos" panose="020B0004020202020204" pitchFamily="34" charset="0"/>
              <a:ea typeface="Calibri" panose="020F0502020204030204" pitchFamily="34" charset="0"/>
            </a:endParaRPr>
          </a:p>
          <a:p>
            <a:pPr algn="just">
              <a:spcAft>
                <a:spcPts val="600"/>
              </a:spcAft>
            </a:pPr>
            <a:r>
              <a:rPr lang="it-IT" sz="1400" dirty="0">
                <a:effectLst/>
                <a:latin typeface="Aptos" panose="020B0004020202020204" pitchFamily="34" charset="0"/>
                <a:ea typeface="Calibri" panose="020F0502020204030204" pitchFamily="34" charset="0"/>
              </a:rPr>
              <a:t>Si intendono inoltre incluse nel servizio di pulizia e sanificazione e, dunque, con oneri compresi nel canone, ulteriori specifiche attività quali:</a:t>
            </a:r>
          </a:p>
          <a:p>
            <a:pPr marL="285750" indent="-285750" algn="just">
              <a:spcAft>
                <a:spcPts val="600"/>
              </a:spcAft>
              <a:buFont typeface="Wingdings" panose="05000000000000000000" pitchFamily="2" charset="2"/>
              <a:buChar char="ü"/>
            </a:pPr>
            <a:r>
              <a:rPr lang="it-IT" sz="1400" dirty="0">
                <a:effectLst/>
                <a:latin typeface="Aptos" panose="020B0004020202020204" pitchFamily="34" charset="0"/>
                <a:ea typeface="Calibri" panose="020F0502020204030204" pitchFamily="34" charset="0"/>
              </a:rPr>
              <a:t>pulizia e sanificazione </a:t>
            </a:r>
            <a:r>
              <a:rPr lang="it-IT" sz="1400" b="1" dirty="0">
                <a:solidFill>
                  <a:schemeClr val="tx2">
                    <a:lumMod val="75000"/>
                  </a:schemeClr>
                </a:solidFill>
                <a:effectLst/>
                <a:latin typeface="Aptos" panose="020B0004020202020204" pitchFamily="34" charset="0"/>
                <a:ea typeface="Calibri" panose="020F0502020204030204" pitchFamily="34" charset="0"/>
              </a:rPr>
              <a:t>unità paziente dimissione/trasferimento</a:t>
            </a:r>
            <a:r>
              <a:rPr lang="it-IT" sz="1400" dirty="0">
                <a:effectLst/>
                <a:latin typeface="Aptos" panose="020B0004020202020204" pitchFamily="34" charset="0"/>
                <a:ea typeface="Calibri" panose="020F0502020204030204" pitchFamily="34" charset="0"/>
              </a:rPr>
              <a:t>, da effettuarsi su chiamata;</a:t>
            </a:r>
          </a:p>
          <a:p>
            <a:pPr marL="285750" indent="-285750" algn="just">
              <a:spcAft>
                <a:spcPts val="600"/>
              </a:spcAft>
              <a:buFont typeface="Wingdings" panose="05000000000000000000" pitchFamily="2" charset="2"/>
              <a:buChar char="ü"/>
            </a:pPr>
            <a:r>
              <a:rPr lang="it-IT" sz="1400" dirty="0">
                <a:latin typeface="Aptos" panose="020B0004020202020204" pitchFamily="34" charset="0"/>
                <a:ea typeface="Calibri" panose="020F0502020204030204" pitchFamily="34" charset="0"/>
              </a:rPr>
              <a:t>p</a:t>
            </a:r>
            <a:r>
              <a:rPr lang="it-IT" sz="1400" dirty="0">
                <a:effectLst/>
                <a:latin typeface="Aptos" panose="020B0004020202020204" pitchFamily="34" charset="0"/>
                <a:ea typeface="Calibri" panose="020F0502020204030204" pitchFamily="34" charset="0"/>
              </a:rPr>
              <a:t>ulizia e sanificazione </a:t>
            </a:r>
            <a:r>
              <a:rPr lang="it-IT" sz="1400" b="1" dirty="0">
                <a:solidFill>
                  <a:schemeClr val="tx2">
                    <a:lumMod val="75000"/>
                  </a:schemeClr>
                </a:solidFill>
                <a:effectLst/>
                <a:latin typeface="Aptos" panose="020B0004020202020204" pitchFamily="34" charset="0"/>
                <a:ea typeface="Calibri" panose="020F0502020204030204" pitchFamily="34" charset="0"/>
              </a:rPr>
              <a:t>aree BCM blocchi operatori e pertinenze</a:t>
            </a:r>
            <a:r>
              <a:rPr lang="it-IT" sz="1400" dirty="0">
                <a:effectLst/>
                <a:latin typeface="Aptos" panose="020B0004020202020204" pitchFamily="34" charset="0"/>
                <a:ea typeface="Calibri" panose="020F0502020204030204" pitchFamily="34" charset="0"/>
              </a:rPr>
              <a:t>, con specifiche prestazioni da eseguire a inizio attività giornaliera, dopo ciascun intervento chirurgico e al termine dell’attività giornaliera programmata; </a:t>
            </a:r>
          </a:p>
          <a:p>
            <a:pPr marL="285750" indent="-285750" algn="just">
              <a:spcAft>
                <a:spcPts val="600"/>
              </a:spcAft>
              <a:buFont typeface="Wingdings" panose="05000000000000000000" pitchFamily="2" charset="2"/>
              <a:buChar char="ü"/>
            </a:pPr>
            <a:r>
              <a:rPr lang="it-IT" sz="1400" dirty="0">
                <a:latin typeface="Aptos" panose="020B0004020202020204" pitchFamily="34" charset="0"/>
                <a:ea typeface="Calibri" panose="020F0502020204030204" pitchFamily="34" charset="0"/>
              </a:rPr>
              <a:t>p</a:t>
            </a:r>
            <a:r>
              <a:rPr lang="it-IT" sz="1400" dirty="0">
                <a:effectLst/>
                <a:latin typeface="Aptos" panose="020B0004020202020204" pitchFamily="34" charset="0"/>
                <a:ea typeface="Calibri" panose="020F0502020204030204" pitchFamily="34" charset="0"/>
              </a:rPr>
              <a:t>ulizia e sanificazione </a:t>
            </a:r>
            <a:r>
              <a:rPr lang="it-IT" sz="1400" b="1" dirty="0">
                <a:solidFill>
                  <a:schemeClr val="tx2">
                    <a:lumMod val="75000"/>
                  </a:schemeClr>
                </a:solidFill>
                <a:effectLst/>
                <a:latin typeface="Aptos" panose="020B0004020202020204" pitchFamily="34" charset="0"/>
                <a:ea typeface="Calibri" panose="020F0502020204030204" pitchFamily="34" charset="0"/>
              </a:rPr>
              <a:t>altri ambienti ad altissimo rischio</a:t>
            </a:r>
            <a:r>
              <a:rPr lang="it-IT" sz="1400" dirty="0">
                <a:effectLst/>
                <a:latin typeface="Aptos" panose="020B0004020202020204" pitchFamily="34" charset="0"/>
                <a:ea typeface="Calibri" panose="020F0502020204030204" pitchFamily="34" charset="0"/>
              </a:rPr>
              <a:t>, da eseguirsi in conformità ai protocolli specifici del reparto e alle disposizioni del singolo Ente nonché utilizzando prodotti e materiali coerenti con la normativa internazionale di riferimento UNI EN ISO 14644-1 “Camere bianche e ambienti associati controllati – classificazione della pulizia dell’aria e norme G.M.P.”;</a:t>
            </a:r>
          </a:p>
          <a:p>
            <a:pPr marL="285750" indent="-285750" algn="just">
              <a:buFont typeface="Wingdings" panose="05000000000000000000" pitchFamily="2" charset="2"/>
              <a:buChar char="ü"/>
            </a:pPr>
            <a:endParaRPr lang="it-IT" sz="1400" dirty="0">
              <a:effectLst/>
              <a:latin typeface="Aptos" panose="020B0004020202020204" pitchFamily="34" charset="0"/>
              <a:ea typeface="Calibri" panose="020F0502020204030204" pitchFamily="34" charset="0"/>
            </a:endParaRPr>
          </a:p>
          <a:p>
            <a:pPr algn="just"/>
            <a:endParaRPr lang="it-IT" sz="1400" dirty="0">
              <a:effectLst/>
              <a:highlight>
                <a:srgbClr val="FFFF00"/>
              </a:highlight>
              <a:latin typeface="Aptos" panose="020B0004020202020204" pitchFamily="34" charset="0"/>
              <a:ea typeface="Calibri" panose="020F0502020204030204" pitchFamily="34" charset="0"/>
            </a:endParaRPr>
          </a:p>
        </p:txBody>
      </p:sp>
      <p:grpSp>
        <p:nvGrpSpPr>
          <p:cNvPr id="2" name="Graphic 4">
            <a:extLst>
              <a:ext uri="{FF2B5EF4-FFF2-40B4-BE49-F238E27FC236}">
                <a16:creationId xmlns:a16="http://schemas.microsoft.com/office/drawing/2014/main" id="{75B25CD2-DE7F-E33D-DE2B-FB87931275E1}"/>
              </a:ext>
            </a:extLst>
          </p:cNvPr>
          <p:cNvGrpSpPr/>
          <p:nvPr/>
        </p:nvGrpSpPr>
        <p:grpSpPr>
          <a:xfrm>
            <a:off x="685265" y="1075889"/>
            <a:ext cx="485994" cy="485536"/>
            <a:chOff x="1952764" y="4792617"/>
            <a:chExt cx="361674" cy="361333"/>
          </a:xfrm>
          <a:solidFill>
            <a:schemeClr val="accent5">
              <a:lumMod val="50000"/>
            </a:schemeClr>
          </a:solidFill>
        </p:grpSpPr>
        <p:sp>
          <p:nvSpPr>
            <p:cNvPr id="4" name="Graphic 4">
              <a:extLst>
                <a:ext uri="{FF2B5EF4-FFF2-40B4-BE49-F238E27FC236}">
                  <a16:creationId xmlns:a16="http://schemas.microsoft.com/office/drawing/2014/main" id="{0A829C73-292D-7BFE-C594-466C2201E3C5}"/>
                </a:ext>
              </a:extLst>
            </p:cNvPr>
            <p:cNvSpPr/>
            <p:nvPr/>
          </p:nvSpPr>
          <p:spPr>
            <a:xfrm>
              <a:off x="2102289" y="4871779"/>
              <a:ext cx="81791" cy="41495"/>
            </a:xfrm>
            <a:custGeom>
              <a:avLst/>
              <a:gdLst>
                <a:gd name="connsiteX0" fmla="*/ 25560 w 81791"/>
                <a:gd name="connsiteY0" fmla="*/ 41496 h 41495"/>
                <a:gd name="connsiteX1" fmla="*/ 52398 w 81791"/>
                <a:gd name="connsiteY1" fmla="*/ 41496 h 41495"/>
                <a:gd name="connsiteX2" fmla="*/ 73484 w 81791"/>
                <a:gd name="connsiteY2" fmla="*/ 21706 h 41495"/>
                <a:gd name="connsiteX3" fmla="*/ 81791 w 81791"/>
                <a:gd name="connsiteY3" fmla="*/ 21706 h 41495"/>
                <a:gd name="connsiteX4" fmla="*/ 58148 w 81791"/>
                <a:gd name="connsiteY4" fmla="*/ 0 h 41495"/>
                <a:gd name="connsiteX5" fmla="*/ 0 w 81791"/>
                <a:gd name="connsiteY5" fmla="*/ 0 h 41495"/>
                <a:gd name="connsiteX6" fmla="*/ 0 w 81791"/>
                <a:gd name="connsiteY6" fmla="*/ 12130 h 41495"/>
                <a:gd name="connsiteX7" fmla="*/ 25560 w 81791"/>
                <a:gd name="connsiteY7" fmla="*/ 41496 h 4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791" h="41495">
                  <a:moveTo>
                    <a:pt x="25560" y="41496"/>
                  </a:moveTo>
                  <a:lnTo>
                    <a:pt x="52398" y="41496"/>
                  </a:lnTo>
                  <a:cubicBezTo>
                    <a:pt x="53036" y="28728"/>
                    <a:pt x="60065" y="21706"/>
                    <a:pt x="73484" y="21706"/>
                  </a:cubicBezTo>
                  <a:lnTo>
                    <a:pt x="81791" y="21706"/>
                  </a:lnTo>
                  <a:cubicBezTo>
                    <a:pt x="81152" y="6384"/>
                    <a:pt x="74123" y="0"/>
                    <a:pt x="58148" y="0"/>
                  </a:cubicBezTo>
                  <a:lnTo>
                    <a:pt x="0" y="0"/>
                  </a:lnTo>
                  <a:lnTo>
                    <a:pt x="0" y="12130"/>
                  </a:lnTo>
                  <a:cubicBezTo>
                    <a:pt x="14697" y="12130"/>
                    <a:pt x="24921" y="24259"/>
                    <a:pt x="25560" y="41496"/>
                  </a:cubicBezTo>
                </a:path>
              </a:pathLst>
            </a:custGeom>
            <a:grpFill/>
            <a:ln w="6390" cap="flat">
              <a:noFill/>
              <a:prstDash val="solid"/>
              <a:miter/>
            </a:ln>
          </p:spPr>
          <p:txBody>
            <a:bodyPr rtlCol="0" anchor="ctr"/>
            <a:lstStyle/>
            <a:p>
              <a:endParaRPr lang="en-US"/>
            </a:p>
          </p:txBody>
        </p:sp>
        <p:sp>
          <p:nvSpPr>
            <p:cNvPr id="5" name="Graphic 4">
              <a:extLst>
                <a:ext uri="{FF2B5EF4-FFF2-40B4-BE49-F238E27FC236}">
                  <a16:creationId xmlns:a16="http://schemas.microsoft.com/office/drawing/2014/main" id="{C234E12F-C237-B1C7-99FD-BD41334BC77D}"/>
                </a:ext>
              </a:extLst>
            </p:cNvPr>
            <p:cNvSpPr/>
            <p:nvPr/>
          </p:nvSpPr>
          <p:spPr>
            <a:xfrm>
              <a:off x="2127849" y="4926043"/>
              <a:ext cx="26837" cy="7022"/>
            </a:xfrm>
            <a:custGeom>
              <a:avLst/>
              <a:gdLst>
                <a:gd name="connsiteX0" fmla="*/ 0 w 26837"/>
                <a:gd name="connsiteY0" fmla="*/ 0 h 7022"/>
                <a:gd name="connsiteX1" fmla="*/ 26838 w 26837"/>
                <a:gd name="connsiteY1" fmla="*/ 0 h 7022"/>
                <a:gd name="connsiteX2" fmla="*/ 26838 w 26837"/>
                <a:gd name="connsiteY2" fmla="*/ 7022 h 7022"/>
                <a:gd name="connsiteX3" fmla="*/ 0 w 26837"/>
                <a:gd name="connsiteY3" fmla="*/ 7022 h 7022"/>
              </a:gdLst>
              <a:ahLst/>
              <a:cxnLst>
                <a:cxn ang="0">
                  <a:pos x="connsiteX0" y="connsiteY0"/>
                </a:cxn>
                <a:cxn ang="0">
                  <a:pos x="connsiteX1" y="connsiteY1"/>
                </a:cxn>
                <a:cxn ang="0">
                  <a:pos x="connsiteX2" y="connsiteY2"/>
                </a:cxn>
                <a:cxn ang="0">
                  <a:pos x="connsiteX3" y="connsiteY3"/>
                </a:cxn>
              </a:cxnLst>
              <a:rect l="l" t="t" r="r" b="b"/>
              <a:pathLst>
                <a:path w="26837" h="7022">
                  <a:moveTo>
                    <a:pt x="0" y="0"/>
                  </a:moveTo>
                  <a:lnTo>
                    <a:pt x="26838" y="0"/>
                  </a:lnTo>
                  <a:lnTo>
                    <a:pt x="26838" y="7022"/>
                  </a:lnTo>
                  <a:lnTo>
                    <a:pt x="0" y="7022"/>
                  </a:lnTo>
                  <a:close/>
                </a:path>
              </a:pathLst>
            </a:custGeom>
            <a:grpFill/>
            <a:ln w="6390"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2381446E-8B6A-3E54-58FF-E55CDE0B06BB}"/>
                </a:ext>
              </a:extLst>
            </p:cNvPr>
            <p:cNvSpPr/>
            <p:nvPr/>
          </p:nvSpPr>
          <p:spPr>
            <a:xfrm>
              <a:off x="2093343" y="4945195"/>
              <a:ext cx="95849" cy="130871"/>
            </a:xfrm>
            <a:custGeom>
              <a:avLst/>
              <a:gdLst>
                <a:gd name="connsiteX0" fmla="*/ 28116 w 95849"/>
                <a:gd name="connsiteY0" fmla="*/ 638 h 130871"/>
                <a:gd name="connsiteX1" fmla="*/ 19809 w 95849"/>
                <a:gd name="connsiteY1" fmla="*/ 8938 h 130871"/>
                <a:gd name="connsiteX2" fmla="*/ 19809 w 95849"/>
                <a:gd name="connsiteY2" fmla="*/ 33835 h 130871"/>
                <a:gd name="connsiteX3" fmla="*/ 13419 w 95849"/>
                <a:gd name="connsiteY3" fmla="*/ 47242 h 130871"/>
                <a:gd name="connsiteX4" fmla="*/ 0 w 95849"/>
                <a:gd name="connsiteY4" fmla="*/ 88099 h 130871"/>
                <a:gd name="connsiteX5" fmla="*/ 0 w 95849"/>
                <a:gd name="connsiteY5" fmla="*/ 122573 h 130871"/>
                <a:gd name="connsiteX6" fmla="*/ 8307 w 95849"/>
                <a:gd name="connsiteY6" fmla="*/ 130872 h 130871"/>
                <a:gd name="connsiteX7" fmla="*/ 87542 w 95849"/>
                <a:gd name="connsiteY7" fmla="*/ 130872 h 130871"/>
                <a:gd name="connsiteX8" fmla="*/ 93293 w 95849"/>
                <a:gd name="connsiteY8" fmla="*/ 128318 h 130871"/>
                <a:gd name="connsiteX9" fmla="*/ 95849 w 95849"/>
                <a:gd name="connsiteY9" fmla="*/ 121934 h 130871"/>
                <a:gd name="connsiteX10" fmla="*/ 65177 w 95849"/>
                <a:gd name="connsiteY10" fmla="*/ 0 h 130871"/>
                <a:gd name="connsiteX11" fmla="*/ 28116 w 95849"/>
                <a:gd name="connsiteY11" fmla="*/ 0 h 13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849" h="130871">
                  <a:moveTo>
                    <a:pt x="28116" y="638"/>
                  </a:moveTo>
                  <a:cubicBezTo>
                    <a:pt x="26838" y="638"/>
                    <a:pt x="19809" y="3192"/>
                    <a:pt x="19809" y="8938"/>
                  </a:cubicBezTo>
                  <a:lnTo>
                    <a:pt x="19809" y="33835"/>
                  </a:lnTo>
                  <a:cubicBezTo>
                    <a:pt x="19809" y="39581"/>
                    <a:pt x="16614" y="43411"/>
                    <a:pt x="13419" y="47242"/>
                  </a:cubicBezTo>
                  <a:cubicBezTo>
                    <a:pt x="7668" y="54264"/>
                    <a:pt x="0" y="63840"/>
                    <a:pt x="0" y="88099"/>
                  </a:cubicBezTo>
                  <a:lnTo>
                    <a:pt x="0" y="122573"/>
                  </a:lnTo>
                  <a:cubicBezTo>
                    <a:pt x="0" y="127041"/>
                    <a:pt x="3834" y="130872"/>
                    <a:pt x="8307" y="130872"/>
                  </a:cubicBezTo>
                  <a:lnTo>
                    <a:pt x="87542" y="130872"/>
                  </a:lnTo>
                  <a:cubicBezTo>
                    <a:pt x="90098" y="130872"/>
                    <a:pt x="92015" y="130233"/>
                    <a:pt x="93293" y="128318"/>
                  </a:cubicBezTo>
                  <a:cubicBezTo>
                    <a:pt x="95210" y="126403"/>
                    <a:pt x="95849" y="124488"/>
                    <a:pt x="95849" y="121934"/>
                  </a:cubicBezTo>
                  <a:cubicBezTo>
                    <a:pt x="95210" y="73416"/>
                    <a:pt x="91376" y="24898"/>
                    <a:pt x="65177" y="0"/>
                  </a:cubicBezTo>
                  <a:lnTo>
                    <a:pt x="28116" y="0"/>
                  </a:lnTo>
                  <a:close/>
                </a:path>
              </a:pathLst>
            </a:custGeom>
            <a:grpFill/>
            <a:ln w="6390"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7195F326-D88E-C883-FE2A-E517DA0128D6}"/>
                </a:ext>
              </a:extLst>
            </p:cNvPr>
            <p:cNvSpPr/>
            <p:nvPr/>
          </p:nvSpPr>
          <p:spPr>
            <a:xfrm>
              <a:off x="1952764" y="4792617"/>
              <a:ext cx="361674" cy="361333"/>
            </a:xfrm>
            <a:custGeom>
              <a:avLst/>
              <a:gdLst>
                <a:gd name="connsiteX0" fmla="*/ 243457 w 361674"/>
                <a:gd name="connsiteY0" fmla="*/ 290471 h 361333"/>
                <a:gd name="connsiteX1" fmla="*/ 228121 w 361674"/>
                <a:gd name="connsiteY1" fmla="*/ 296855 h 361333"/>
                <a:gd name="connsiteX2" fmla="*/ 148885 w 361674"/>
                <a:gd name="connsiteY2" fmla="*/ 296855 h 361333"/>
                <a:gd name="connsiteX3" fmla="*/ 127799 w 361674"/>
                <a:gd name="connsiteY3" fmla="*/ 275788 h 361333"/>
                <a:gd name="connsiteX4" fmla="*/ 127799 w 361674"/>
                <a:gd name="connsiteY4" fmla="*/ 241315 h 361333"/>
                <a:gd name="connsiteX5" fmla="*/ 143774 w 361674"/>
                <a:gd name="connsiteY5" fmla="*/ 192796 h 361333"/>
                <a:gd name="connsiteX6" fmla="*/ 147608 w 361674"/>
                <a:gd name="connsiteY6" fmla="*/ 187051 h 361333"/>
                <a:gd name="connsiteX7" fmla="*/ 147608 w 361674"/>
                <a:gd name="connsiteY7" fmla="*/ 162153 h 361333"/>
                <a:gd name="connsiteX8" fmla="*/ 162304 w 361674"/>
                <a:gd name="connsiteY8" fmla="*/ 142363 h 361333"/>
                <a:gd name="connsiteX9" fmla="*/ 162304 w 361674"/>
                <a:gd name="connsiteY9" fmla="*/ 127041 h 361333"/>
                <a:gd name="connsiteX10" fmla="*/ 162304 w 361674"/>
                <a:gd name="connsiteY10" fmla="*/ 121934 h 361333"/>
                <a:gd name="connsiteX11" fmla="*/ 148885 w 361674"/>
                <a:gd name="connsiteY11" fmla="*/ 103421 h 361333"/>
                <a:gd name="connsiteX12" fmla="*/ 143774 w 361674"/>
                <a:gd name="connsiteY12" fmla="*/ 103421 h 361333"/>
                <a:gd name="connsiteX13" fmla="*/ 137384 w 361674"/>
                <a:gd name="connsiteY13" fmla="*/ 97037 h 361333"/>
                <a:gd name="connsiteX14" fmla="*/ 137384 w 361674"/>
                <a:gd name="connsiteY14" fmla="*/ 72139 h 361333"/>
                <a:gd name="connsiteX15" fmla="*/ 143774 w 361674"/>
                <a:gd name="connsiteY15" fmla="*/ 65755 h 361333"/>
                <a:gd name="connsiteX16" fmla="*/ 208312 w 361674"/>
                <a:gd name="connsiteY16" fmla="*/ 65755 h 361333"/>
                <a:gd name="connsiteX17" fmla="*/ 244735 w 361674"/>
                <a:gd name="connsiteY17" fmla="*/ 102144 h 361333"/>
                <a:gd name="connsiteX18" fmla="*/ 244735 w 361674"/>
                <a:gd name="connsiteY18" fmla="*/ 107251 h 361333"/>
                <a:gd name="connsiteX19" fmla="*/ 238345 w 361674"/>
                <a:gd name="connsiteY19" fmla="*/ 113635 h 361333"/>
                <a:gd name="connsiteX20" fmla="*/ 223648 w 361674"/>
                <a:gd name="connsiteY20" fmla="*/ 113635 h 361333"/>
                <a:gd name="connsiteX21" fmla="*/ 215341 w 361674"/>
                <a:gd name="connsiteY21" fmla="*/ 121934 h 361333"/>
                <a:gd name="connsiteX22" fmla="*/ 215341 w 361674"/>
                <a:gd name="connsiteY22" fmla="*/ 127041 h 361333"/>
                <a:gd name="connsiteX23" fmla="*/ 215341 w 361674"/>
                <a:gd name="connsiteY23" fmla="*/ 144278 h 361333"/>
                <a:gd name="connsiteX24" fmla="*/ 249847 w 361674"/>
                <a:gd name="connsiteY24" fmla="*/ 275150 h 361333"/>
                <a:gd name="connsiteX25" fmla="*/ 243457 w 361674"/>
                <a:gd name="connsiteY25" fmla="*/ 290471 h 361333"/>
                <a:gd name="connsiteX26" fmla="*/ 118853 w 361674"/>
                <a:gd name="connsiteY26" fmla="*/ 162792 h 361333"/>
                <a:gd name="connsiteX27" fmla="*/ 113741 w 361674"/>
                <a:gd name="connsiteY27" fmla="*/ 160238 h 361333"/>
                <a:gd name="connsiteX28" fmla="*/ 115658 w 361674"/>
                <a:gd name="connsiteY28" fmla="*/ 151300 h 361333"/>
                <a:gd name="connsiteX29" fmla="*/ 143135 w 361674"/>
                <a:gd name="connsiteY29" fmla="*/ 115550 h 361333"/>
                <a:gd name="connsiteX30" fmla="*/ 150803 w 361674"/>
                <a:gd name="connsiteY30" fmla="*/ 111081 h 361333"/>
                <a:gd name="connsiteX31" fmla="*/ 155275 w 361674"/>
                <a:gd name="connsiteY31" fmla="*/ 118742 h 361333"/>
                <a:gd name="connsiteX32" fmla="*/ 122687 w 361674"/>
                <a:gd name="connsiteY32" fmla="*/ 162153 h 361333"/>
                <a:gd name="connsiteX33" fmla="*/ 118853 w 361674"/>
                <a:gd name="connsiteY33" fmla="*/ 162792 h 361333"/>
                <a:gd name="connsiteX34" fmla="*/ 112463 w 361674"/>
                <a:gd name="connsiteY34" fmla="*/ 77246 h 361333"/>
                <a:gd name="connsiteX35" fmla="*/ 116297 w 361674"/>
                <a:gd name="connsiteY35" fmla="*/ 71501 h 361333"/>
                <a:gd name="connsiteX36" fmla="*/ 126521 w 361674"/>
                <a:gd name="connsiteY36" fmla="*/ 66394 h 361333"/>
                <a:gd name="connsiteX37" fmla="*/ 129077 w 361674"/>
                <a:gd name="connsiteY37" fmla="*/ 65755 h 361333"/>
                <a:gd name="connsiteX38" fmla="*/ 134189 w 361674"/>
                <a:gd name="connsiteY38" fmla="*/ 65755 h 361333"/>
                <a:gd name="connsiteX39" fmla="*/ 134189 w 361674"/>
                <a:gd name="connsiteY39" fmla="*/ 78523 h 361333"/>
                <a:gd name="connsiteX40" fmla="*/ 130355 w 361674"/>
                <a:gd name="connsiteY40" fmla="*/ 78523 h 361333"/>
                <a:gd name="connsiteX41" fmla="*/ 125243 w 361674"/>
                <a:gd name="connsiteY41" fmla="*/ 81077 h 361333"/>
                <a:gd name="connsiteX42" fmla="*/ 125243 w 361674"/>
                <a:gd name="connsiteY42" fmla="*/ 88099 h 361333"/>
                <a:gd name="connsiteX43" fmla="*/ 130355 w 361674"/>
                <a:gd name="connsiteY43" fmla="*/ 90653 h 361333"/>
                <a:gd name="connsiteX44" fmla="*/ 133550 w 361674"/>
                <a:gd name="connsiteY44" fmla="*/ 90653 h 361333"/>
                <a:gd name="connsiteX45" fmla="*/ 133550 w 361674"/>
                <a:gd name="connsiteY45" fmla="*/ 103421 h 361333"/>
                <a:gd name="connsiteX46" fmla="*/ 128438 w 361674"/>
                <a:gd name="connsiteY46" fmla="*/ 103421 h 361333"/>
                <a:gd name="connsiteX47" fmla="*/ 125882 w 361674"/>
                <a:gd name="connsiteY47" fmla="*/ 102782 h 361333"/>
                <a:gd name="connsiteX48" fmla="*/ 115658 w 361674"/>
                <a:gd name="connsiteY48" fmla="*/ 97675 h 361333"/>
                <a:gd name="connsiteX49" fmla="*/ 111824 w 361674"/>
                <a:gd name="connsiteY49" fmla="*/ 91930 h 361333"/>
                <a:gd name="connsiteX50" fmla="*/ 111824 w 361674"/>
                <a:gd name="connsiteY50" fmla="*/ 77246 h 361333"/>
                <a:gd name="connsiteX51" fmla="*/ 180835 w 361674"/>
                <a:gd name="connsiteY51" fmla="*/ 0 h 361333"/>
                <a:gd name="connsiteX52" fmla="*/ 0 w 361674"/>
                <a:gd name="connsiteY52" fmla="*/ 180667 h 361333"/>
                <a:gd name="connsiteX53" fmla="*/ 180835 w 361674"/>
                <a:gd name="connsiteY53" fmla="*/ 361334 h 361333"/>
                <a:gd name="connsiteX54" fmla="*/ 361670 w 361674"/>
                <a:gd name="connsiteY54" fmla="*/ 180667 h 361333"/>
                <a:gd name="connsiteX55" fmla="*/ 180835 w 361674"/>
                <a:gd name="connsiteY55"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1674" h="361333">
                  <a:moveTo>
                    <a:pt x="243457" y="290471"/>
                  </a:moveTo>
                  <a:cubicBezTo>
                    <a:pt x="239623" y="294302"/>
                    <a:pt x="233872" y="296855"/>
                    <a:pt x="228121" y="296855"/>
                  </a:cubicBezTo>
                  <a:lnTo>
                    <a:pt x="148885" y="296855"/>
                  </a:lnTo>
                  <a:cubicBezTo>
                    <a:pt x="137384" y="296855"/>
                    <a:pt x="127799" y="287279"/>
                    <a:pt x="127799" y="275788"/>
                  </a:cubicBezTo>
                  <a:lnTo>
                    <a:pt x="127799" y="241315"/>
                  </a:lnTo>
                  <a:cubicBezTo>
                    <a:pt x="127799" y="212587"/>
                    <a:pt x="138023" y="199819"/>
                    <a:pt x="143774" y="192796"/>
                  </a:cubicBezTo>
                  <a:cubicBezTo>
                    <a:pt x="145690" y="190243"/>
                    <a:pt x="147608" y="188327"/>
                    <a:pt x="147608" y="187051"/>
                  </a:cubicBezTo>
                  <a:lnTo>
                    <a:pt x="147608" y="162153"/>
                  </a:lnTo>
                  <a:cubicBezTo>
                    <a:pt x="147608" y="151939"/>
                    <a:pt x="155275" y="144916"/>
                    <a:pt x="162304" y="142363"/>
                  </a:cubicBezTo>
                  <a:lnTo>
                    <a:pt x="162304" y="127041"/>
                  </a:lnTo>
                  <a:lnTo>
                    <a:pt x="162304" y="121934"/>
                  </a:lnTo>
                  <a:cubicBezTo>
                    <a:pt x="162304" y="120019"/>
                    <a:pt x="161665" y="103421"/>
                    <a:pt x="148885" y="103421"/>
                  </a:cubicBezTo>
                  <a:lnTo>
                    <a:pt x="143774" y="103421"/>
                  </a:lnTo>
                  <a:cubicBezTo>
                    <a:pt x="139940" y="103421"/>
                    <a:pt x="137384" y="100867"/>
                    <a:pt x="137384" y="97037"/>
                  </a:cubicBezTo>
                  <a:lnTo>
                    <a:pt x="137384" y="72139"/>
                  </a:lnTo>
                  <a:cubicBezTo>
                    <a:pt x="137384" y="68309"/>
                    <a:pt x="139940" y="65755"/>
                    <a:pt x="143774" y="65755"/>
                  </a:cubicBezTo>
                  <a:lnTo>
                    <a:pt x="208312" y="65755"/>
                  </a:lnTo>
                  <a:cubicBezTo>
                    <a:pt x="231316" y="65755"/>
                    <a:pt x="244735" y="78523"/>
                    <a:pt x="244735" y="102144"/>
                  </a:cubicBezTo>
                  <a:lnTo>
                    <a:pt x="244735" y="107251"/>
                  </a:lnTo>
                  <a:cubicBezTo>
                    <a:pt x="244735" y="111081"/>
                    <a:pt x="242179" y="113635"/>
                    <a:pt x="238345" y="113635"/>
                  </a:cubicBezTo>
                  <a:lnTo>
                    <a:pt x="223648" y="113635"/>
                  </a:lnTo>
                  <a:cubicBezTo>
                    <a:pt x="216619" y="113635"/>
                    <a:pt x="215341" y="115550"/>
                    <a:pt x="215341" y="121934"/>
                  </a:cubicBezTo>
                  <a:lnTo>
                    <a:pt x="215341" y="127041"/>
                  </a:lnTo>
                  <a:lnTo>
                    <a:pt x="215341" y="144278"/>
                  </a:lnTo>
                  <a:cubicBezTo>
                    <a:pt x="244735" y="173006"/>
                    <a:pt x="249847" y="224078"/>
                    <a:pt x="249847" y="275150"/>
                  </a:cubicBezTo>
                  <a:cubicBezTo>
                    <a:pt x="249208" y="280895"/>
                    <a:pt x="247290" y="286003"/>
                    <a:pt x="243457" y="290471"/>
                  </a:cubicBezTo>
                  <a:moveTo>
                    <a:pt x="118853" y="162792"/>
                  </a:moveTo>
                  <a:cubicBezTo>
                    <a:pt x="116936" y="162792"/>
                    <a:pt x="115019" y="161515"/>
                    <a:pt x="113741" y="160238"/>
                  </a:cubicBezTo>
                  <a:cubicBezTo>
                    <a:pt x="111824" y="157046"/>
                    <a:pt x="112463" y="153216"/>
                    <a:pt x="115658" y="151300"/>
                  </a:cubicBezTo>
                  <a:cubicBezTo>
                    <a:pt x="137384" y="136617"/>
                    <a:pt x="143135" y="115550"/>
                    <a:pt x="143135" y="115550"/>
                  </a:cubicBezTo>
                  <a:cubicBezTo>
                    <a:pt x="143774" y="112358"/>
                    <a:pt x="147608" y="109805"/>
                    <a:pt x="150803" y="111081"/>
                  </a:cubicBezTo>
                  <a:cubicBezTo>
                    <a:pt x="153998" y="111720"/>
                    <a:pt x="156553" y="115550"/>
                    <a:pt x="155275" y="118742"/>
                  </a:cubicBezTo>
                  <a:cubicBezTo>
                    <a:pt x="155275" y="120019"/>
                    <a:pt x="148246" y="144278"/>
                    <a:pt x="122687" y="162153"/>
                  </a:cubicBezTo>
                  <a:cubicBezTo>
                    <a:pt x="121409" y="162792"/>
                    <a:pt x="120131" y="162792"/>
                    <a:pt x="118853" y="162792"/>
                  </a:cubicBezTo>
                  <a:moveTo>
                    <a:pt x="112463" y="77246"/>
                  </a:moveTo>
                  <a:cubicBezTo>
                    <a:pt x="112463" y="74693"/>
                    <a:pt x="113741" y="72778"/>
                    <a:pt x="116297" y="71501"/>
                  </a:cubicBezTo>
                  <a:lnTo>
                    <a:pt x="126521" y="66394"/>
                  </a:lnTo>
                  <a:cubicBezTo>
                    <a:pt x="127160" y="65755"/>
                    <a:pt x="128438" y="65755"/>
                    <a:pt x="129077" y="65755"/>
                  </a:cubicBezTo>
                  <a:lnTo>
                    <a:pt x="134189" y="65755"/>
                  </a:lnTo>
                  <a:lnTo>
                    <a:pt x="134189" y="78523"/>
                  </a:lnTo>
                  <a:lnTo>
                    <a:pt x="130355" y="78523"/>
                  </a:lnTo>
                  <a:lnTo>
                    <a:pt x="125243" y="81077"/>
                  </a:lnTo>
                  <a:lnTo>
                    <a:pt x="125243" y="88099"/>
                  </a:lnTo>
                  <a:lnTo>
                    <a:pt x="130355" y="90653"/>
                  </a:lnTo>
                  <a:lnTo>
                    <a:pt x="133550" y="90653"/>
                  </a:lnTo>
                  <a:lnTo>
                    <a:pt x="133550" y="103421"/>
                  </a:lnTo>
                  <a:lnTo>
                    <a:pt x="128438" y="103421"/>
                  </a:lnTo>
                  <a:cubicBezTo>
                    <a:pt x="127160" y="103421"/>
                    <a:pt x="126521" y="103421"/>
                    <a:pt x="125882" y="102782"/>
                  </a:cubicBezTo>
                  <a:lnTo>
                    <a:pt x="115658" y="97675"/>
                  </a:lnTo>
                  <a:cubicBezTo>
                    <a:pt x="113741" y="96398"/>
                    <a:pt x="111824" y="94483"/>
                    <a:pt x="111824" y="91930"/>
                  </a:cubicBezTo>
                  <a:lnTo>
                    <a:pt x="111824" y="77246"/>
                  </a:lnTo>
                  <a:close/>
                  <a:moveTo>
                    <a:pt x="180835" y="0"/>
                  </a:moveTo>
                  <a:cubicBezTo>
                    <a:pt x="80513" y="0"/>
                    <a:pt x="0" y="81077"/>
                    <a:pt x="0" y="180667"/>
                  </a:cubicBezTo>
                  <a:cubicBezTo>
                    <a:pt x="0" y="280895"/>
                    <a:pt x="81152" y="361334"/>
                    <a:pt x="180835" y="361334"/>
                  </a:cubicBezTo>
                  <a:cubicBezTo>
                    <a:pt x="281157" y="361334"/>
                    <a:pt x="361670" y="280257"/>
                    <a:pt x="361670" y="180667"/>
                  </a:cubicBezTo>
                  <a:cubicBezTo>
                    <a:pt x="362309" y="81077"/>
                    <a:pt x="281157" y="0"/>
                    <a:pt x="180835" y="0"/>
                  </a:cubicBezTo>
                </a:path>
              </a:pathLst>
            </a:custGeom>
            <a:grpFill/>
            <a:ln w="6390" cap="flat">
              <a:noFill/>
              <a:prstDash val="solid"/>
              <a:miter/>
            </a:ln>
          </p:spPr>
          <p:txBody>
            <a:bodyPr rtlCol="0" anchor="ctr"/>
            <a:lstStyle/>
            <a:p>
              <a:endParaRPr lang="en-US"/>
            </a:p>
          </p:txBody>
        </p:sp>
      </p:grpSp>
      <p:sp>
        <p:nvSpPr>
          <p:cNvPr id="9" name="Rectangle: Rounded Corners 1">
            <a:extLst>
              <a:ext uri="{FF2B5EF4-FFF2-40B4-BE49-F238E27FC236}">
                <a16:creationId xmlns:a16="http://schemas.microsoft.com/office/drawing/2014/main" id="{8FC89ECA-E167-06E0-25C4-BBFE8D69F0F6}"/>
              </a:ext>
            </a:extLst>
          </p:cNvPr>
          <p:cNvSpPr/>
          <p:nvPr/>
        </p:nvSpPr>
        <p:spPr>
          <a:xfrm>
            <a:off x="685265" y="5134822"/>
            <a:ext cx="7452360" cy="93600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tLang="it-IT" b="1" dirty="0">
                <a:latin typeface="Aptos" panose="020B0004020202020204" pitchFamily="34" charset="0"/>
              </a:rPr>
              <a:t>«</a:t>
            </a:r>
            <a:r>
              <a:rPr lang="it-IT" b="1" dirty="0">
                <a:latin typeface="Aptos" panose="020B0004020202020204" pitchFamily="34" charset="0"/>
              </a:rPr>
              <a:t>Si specifica che il servizio in oggetto prevederà una remunerazione a canone</a:t>
            </a:r>
            <a:r>
              <a:rPr lang="it-IT" altLang="it-IT" b="1" dirty="0">
                <a:latin typeface="Aptos" panose="020B0004020202020204" pitchFamily="34" charset="0"/>
              </a:rPr>
              <a:t>»</a:t>
            </a:r>
            <a:endParaRPr lang="it-IT" b="1" dirty="0">
              <a:latin typeface="Aptos" panose="020B0004020202020204" pitchFamily="34" charset="0"/>
            </a:endParaRPr>
          </a:p>
        </p:txBody>
      </p:sp>
    </p:spTree>
    <p:extLst>
      <p:ext uri="{BB962C8B-B14F-4D97-AF65-F5344CB8AC3E}">
        <p14:creationId xmlns:p14="http://schemas.microsoft.com/office/powerpoint/2010/main" val="122613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63866AB-98B8-1D01-1E01-6E858B846464}"/>
              </a:ext>
            </a:extLst>
          </p:cNvPr>
          <p:cNvSpPr/>
          <p:nvPr/>
        </p:nvSpPr>
        <p:spPr>
          <a:xfrm>
            <a:off x="443865" y="995680"/>
            <a:ext cx="8232775" cy="5384800"/>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w="5715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194A3E0-3045-AC5D-0997-14B9451E94F3}"/>
              </a:ext>
            </a:extLst>
          </p:cNvPr>
          <p:cNvSpPr txBox="1"/>
          <p:nvPr/>
        </p:nvSpPr>
        <p:spPr>
          <a:xfrm>
            <a:off x="550545" y="1079104"/>
            <a:ext cx="8006080" cy="4708981"/>
          </a:xfrm>
          <a:prstGeom prst="rect">
            <a:avLst/>
          </a:prstGeom>
          <a:noFill/>
        </p:spPr>
        <p:txBody>
          <a:bodyPr wrap="square" rtlCol="0">
            <a:spAutoFit/>
          </a:bodyPr>
          <a:lstStyle/>
          <a:p>
            <a:pPr algn="just">
              <a:spcBef>
                <a:spcPts val="600"/>
              </a:spcBef>
            </a:pPr>
            <a:r>
              <a:rPr lang="it-IT" sz="2000" b="1" dirty="0">
                <a:solidFill>
                  <a:schemeClr val="tx2">
                    <a:lumMod val="75000"/>
                  </a:schemeClr>
                </a:solidFill>
                <a:effectLst/>
                <a:latin typeface="Aptos" panose="020B0004020202020204" pitchFamily="34" charset="0"/>
                <a:ea typeface="Calibri" panose="020F0502020204030204" pitchFamily="34" charset="0"/>
              </a:rPr>
              <a:t>            Raccolta e trasporto interno dei rifiuti urbani e speciali </a:t>
            </a:r>
          </a:p>
          <a:p>
            <a:pPr algn="just"/>
            <a:endParaRPr lang="it-IT" sz="1400" dirty="0">
              <a:effectLst/>
              <a:latin typeface="Aptos" panose="020B0004020202020204" pitchFamily="34" charset="0"/>
              <a:ea typeface="Calibri" panose="020F0502020204030204" pitchFamily="34" charset="0"/>
            </a:endParaRPr>
          </a:p>
          <a:p>
            <a:pPr algn="just"/>
            <a:r>
              <a:rPr lang="it-IT" sz="1400" dirty="0">
                <a:latin typeface="Aptos" panose="020B0004020202020204" pitchFamily="34" charset="0"/>
              </a:rPr>
              <a:t>In ottemperanza alle vigenti normative statali e comunali e sulla base delle disposizioni impartite dagli uffici competenti delle Aziende, il Fornitore dovrà provvedere, con oneri inclusi nel canone, a:</a:t>
            </a:r>
          </a:p>
          <a:p>
            <a:pPr algn="just"/>
            <a:endParaRPr lang="it-IT" sz="1400" dirty="0">
              <a:latin typeface="Aptos" panose="020B0004020202020204" pitchFamily="34" charset="0"/>
            </a:endParaRPr>
          </a:p>
          <a:p>
            <a:pPr marL="285750" indent="-285750" algn="just">
              <a:lnSpc>
                <a:spcPct val="150000"/>
              </a:lnSpc>
              <a:buClr>
                <a:srgbClr val="1F497D">
                  <a:lumMod val="75000"/>
                </a:srgbClr>
              </a:buClr>
              <a:buSzPct val="102000"/>
              <a:buFont typeface="Wingdings" panose="05000000000000000000" pitchFamily="2" charset="2"/>
              <a:buChar char="ü"/>
              <a:defRPr/>
            </a:pPr>
            <a:r>
              <a:rPr lang="it-IT" sz="1400" b="1" dirty="0">
                <a:solidFill>
                  <a:schemeClr val="tx2">
                    <a:lumMod val="75000"/>
                  </a:schemeClr>
                </a:solidFill>
                <a:latin typeface="Aptos" panose="020B0004020202020204" pitchFamily="34" charset="0"/>
              </a:rPr>
              <a:t>fornitura, distribuzione e consegna dei contenitori ad uso interno e dei sacchi vuoti </a:t>
            </a:r>
            <a:r>
              <a:rPr lang="it-IT" sz="1400" dirty="0">
                <a:solidFill>
                  <a:prstClr val="black"/>
                </a:solidFill>
                <a:latin typeface="Aptos" panose="020B0004020202020204" pitchFamily="34" charset="0"/>
              </a:rPr>
              <a:t>destinati alla raccolta differenziata dei rifiuti urbani</a:t>
            </a:r>
          </a:p>
          <a:p>
            <a:pPr marL="285750" indent="-285750" algn="just">
              <a:lnSpc>
                <a:spcPct val="150000"/>
              </a:lnSpc>
              <a:buClr>
                <a:srgbClr val="1F497D">
                  <a:lumMod val="75000"/>
                </a:srgbClr>
              </a:buClr>
              <a:buSzPct val="102000"/>
              <a:buFont typeface="Wingdings" panose="05000000000000000000" pitchFamily="2" charset="2"/>
              <a:buChar char="ü"/>
              <a:defRPr/>
            </a:pPr>
            <a:r>
              <a:rPr lang="it-IT" sz="1400" b="1" dirty="0">
                <a:solidFill>
                  <a:schemeClr val="tx2">
                    <a:lumMod val="75000"/>
                  </a:schemeClr>
                </a:solidFill>
                <a:latin typeface="Aptos" panose="020B0004020202020204" pitchFamily="34" charset="0"/>
              </a:rPr>
              <a:t>distribuzione dei contenitori vuoti </a:t>
            </a:r>
            <a:r>
              <a:rPr lang="it-IT" sz="1400" dirty="0">
                <a:solidFill>
                  <a:prstClr val="black"/>
                </a:solidFill>
                <a:latin typeface="Aptos" panose="020B0004020202020204" pitchFamily="34" charset="0"/>
              </a:rPr>
              <a:t>destinati ai rifiuti sanitari</a:t>
            </a:r>
          </a:p>
          <a:p>
            <a:pPr marL="285750" indent="-285750" algn="just">
              <a:lnSpc>
                <a:spcPct val="150000"/>
              </a:lnSpc>
              <a:buClr>
                <a:srgbClr val="1F497D">
                  <a:lumMod val="75000"/>
                </a:srgbClr>
              </a:buClr>
              <a:buSzPct val="102000"/>
              <a:buFont typeface="Wingdings" panose="05000000000000000000" pitchFamily="2" charset="2"/>
              <a:buChar char="ü"/>
              <a:defRPr/>
            </a:pPr>
            <a:r>
              <a:rPr lang="it-IT" sz="1400" dirty="0">
                <a:solidFill>
                  <a:prstClr val="black"/>
                </a:solidFill>
                <a:latin typeface="Aptos" panose="020B0004020202020204" pitchFamily="34" charset="0"/>
              </a:rPr>
              <a:t>ritiro e </a:t>
            </a:r>
            <a:r>
              <a:rPr lang="it-IT" sz="1400" b="1" dirty="0">
                <a:solidFill>
                  <a:schemeClr val="tx2">
                    <a:lumMod val="75000"/>
                  </a:schemeClr>
                </a:solidFill>
                <a:latin typeface="Aptos" panose="020B0004020202020204" pitchFamily="34" charset="0"/>
              </a:rPr>
              <a:t>movimentazione dei rifiuti sanitari pericolosi e non pericolosi</a:t>
            </a:r>
            <a:endParaRPr lang="it-IT" sz="1400" dirty="0">
              <a:latin typeface="Aptos" panose="020B0004020202020204" pitchFamily="34" charset="0"/>
            </a:endParaRPr>
          </a:p>
          <a:p>
            <a:pPr marL="285750" indent="-285750" algn="just">
              <a:lnSpc>
                <a:spcPct val="150000"/>
              </a:lnSpc>
              <a:buClr>
                <a:srgbClr val="1F497D">
                  <a:lumMod val="75000"/>
                </a:srgbClr>
              </a:buClr>
              <a:buSzPct val="102000"/>
              <a:buFont typeface="Wingdings" panose="05000000000000000000" pitchFamily="2" charset="2"/>
              <a:buChar char="ü"/>
              <a:defRPr/>
            </a:pPr>
            <a:r>
              <a:rPr lang="it-IT" sz="1400" dirty="0">
                <a:solidFill>
                  <a:prstClr val="black"/>
                </a:solidFill>
                <a:latin typeface="Aptos" panose="020B0004020202020204" pitchFamily="34" charset="0"/>
              </a:rPr>
              <a:t>ritiro e </a:t>
            </a:r>
            <a:r>
              <a:rPr lang="it-IT" sz="1400" b="1" dirty="0">
                <a:solidFill>
                  <a:schemeClr val="tx2">
                    <a:lumMod val="75000"/>
                  </a:schemeClr>
                </a:solidFill>
                <a:latin typeface="Aptos" panose="020B0004020202020204" pitchFamily="34" charset="0"/>
              </a:rPr>
              <a:t>movimentazione dei rifiuti urbani nelle aree indicate dall’azienda sanitarie</a:t>
            </a:r>
            <a:endParaRPr lang="it-IT" sz="1400" dirty="0">
              <a:latin typeface="Aptos" panose="020B0004020202020204" pitchFamily="34" charset="0"/>
            </a:endParaRPr>
          </a:p>
          <a:p>
            <a:pPr marL="285750" indent="-285750" algn="just">
              <a:lnSpc>
                <a:spcPct val="150000"/>
              </a:lnSpc>
              <a:buClr>
                <a:srgbClr val="1F497D">
                  <a:lumMod val="75000"/>
                </a:srgbClr>
              </a:buClr>
              <a:buSzPct val="102000"/>
              <a:buFont typeface="Wingdings" panose="05000000000000000000" pitchFamily="2" charset="2"/>
              <a:buChar char="ü"/>
              <a:defRPr/>
            </a:pPr>
            <a:r>
              <a:rPr lang="it-IT" sz="1400" dirty="0">
                <a:solidFill>
                  <a:prstClr val="black"/>
                </a:solidFill>
                <a:latin typeface="Aptos" panose="020B0004020202020204" pitchFamily="34" charset="0"/>
              </a:rPr>
              <a:t>ritiro e movimentazione di </a:t>
            </a:r>
            <a:r>
              <a:rPr lang="it-IT" sz="1400" b="1" dirty="0">
                <a:solidFill>
                  <a:schemeClr val="tx2">
                    <a:lumMod val="75000"/>
                  </a:schemeClr>
                </a:solidFill>
                <a:latin typeface="Aptos" panose="020B0004020202020204" pitchFamily="34" charset="0"/>
              </a:rPr>
              <a:t>RAEE e/o ingombranti  nelle aree indicate dalle aziende sanitarie</a:t>
            </a:r>
          </a:p>
          <a:p>
            <a:pPr marL="285750" indent="-285750" algn="just">
              <a:lnSpc>
                <a:spcPct val="150000"/>
              </a:lnSpc>
              <a:buClr>
                <a:srgbClr val="1F497D">
                  <a:lumMod val="75000"/>
                </a:srgbClr>
              </a:buClr>
              <a:buSzPct val="102000"/>
              <a:buFont typeface="Wingdings" panose="05000000000000000000" pitchFamily="2" charset="2"/>
              <a:buChar char="ü"/>
              <a:defRPr/>
            </a:pPr>
            <a:r>
              <a:rPr lang="it-IT" sz="1400" b="1" dirty="0">
                <a:solidFill>
                  <a:schemeClr val="tx2">
                    <a:lumMod val="75000"/>
                  </a:schemeClr>
                </a:solidFill>
                <a:latin typeface="Aptos" panose="020B0004020202020204" pitchFamily="34" charset="0"/>
              </a:rPr>
              <a:t>pulizia e sanificazione dei depositi temporanei </a:t>
            </a:r>
            <a:r>
              <a:rPr lang="it-IT" sz="1400" dirty="0">
                <a:solidFill>
                  <a:prstClr val="black"/>
                </a:solidFill>
                <a:latin typeface="Aptos" panose="020B0004020202020204" pitchFamily="34" charset="0"/>
              </a:rPr>
              <a:t>di stoccaggio dei rifiuti (compresi carrelli, contenitori e cassonetti) e preliminari alla raccolta li dove non previsto da altro servizio già attivo presso le aziende sanitarie</a:t>
            </a:r>
          </a:p>
          <a:p>
            <a:pPr algn="just">
              <a:lnSpc>
                <a:spcPct val="150000"/>
              </a:lnSpc>
            </a:pPr>
            <a:endParaRPr lang="it-IT" sz="1400" dirty="0">
              <a:latin typeface="Aptos" panose="020B0004020202020204" pitchFamily="34" charset="0"/>
            </a:endParaRPr>
          </a:p>
          <a:p>
            <a:pPr marL="285750" indent="-285750" algn="just">
              <a:buFontTx/>
              <a:buChar char="-"/>
            </a:pPr>
            <a:endParaRPr lang="it-IT" sz="1400" dirty="0">
              <a:latin typeface="Aptos" panose="020B0004020202020204" pitchFamily="34" charset="0"/>
            </a:endParaRPr>
          </a:p>
        </p:txBody>
      </p:sp>
      <p:grpSp>
        <p:nvGrpSpPr>
          <p:cNvPr id="9" name="Graphic 4">
            <a:extLst>
              <a:ext uri="{FF2B5EF4-FFF2-40B4-BE49-F238E27FC236}">
                <a16:creationId xmlns:a16="http://schemas.microsoft.com/office/drawing/2014/main" id="{AB06E163-5D89-3285-B93A-3F5C8CF16559}"/>
              </a:ext>
            </a:extLst>
          </p:cNvPr>
          <p:cNvGrpSpPr/>
          <p:nvPr/>
        </p:nvGrpSpPr>
        <p:grpSpPr>
          <a:xfrm>
            <a:off x="664944" y="1079104"/>
            <a:ext cx="486000" cy="486000"/>
            <a:chOff x="8239823" y="1893013"/>
            <a:chExt cx="361674" cy="361971"/>
          </a:xfrm>
          <a:solidFill>
            <a:srgbClr val="007680"/>
          </a:solidFill>
        </p:grpSpPr>
        <p:sp>
          <p:nvSpPr>
            <p:cNvPr id="10" name="Graphic 4">
              <a:extLst>
                <a:ext uri="{FF2B5EF4-FFF2-40B4-BE49-F238E27FC236}">
                  <a16:creationId xmlns:a16="http://schemas.microsoft.com/office/drawing/2014/main" id="{AB51B571-D1B3-DC8C-84F4-E75B9D42897E}"/>
                </a:ext>
              </a:extLst>
            </p:cNvPr>
            <p:cNvSpPr/>
            <p:nvPr/>
          </p:nvSpPr>
          <p:spPr>
            <a:xfrm>
              <a:off x="8346535" y="2008563"/>
              <a:ext cx="149524" cy="152577"/>
            </a:xfrm>
            <a:custGeom>
              <a:avLst/>
              <a:gdLst>
                <a:gd name="connsiteX0" fmla="*/ 15336 w 149524"/>
                <a:gd name="connsiteY0" fmla="*/ 152577 h 152577"/>
                <a:gd name="connsiteX1" fmla="*/ 133550 w 149524"/>
                <a:gd name="connsiteY1" fmla="*/ 152577 h 152577"/>
                <a:gd name="connsiteX2" fmla="*/ 149525 w 149524"/>
                <a:gd name="connsiteY2" fmla="*/ 0 h 152577"/>
                <a:gd name="connsiteX3" fmla="*/ 0 w 149524"/>
                <a:gd name="connsiteY3" fmla="*/ 0 h 152577"/>
              </a:gdLst>
              <a:ahLst/>
              <a:cxnLst>
                <a:cxn ang="0">
                  <a:pos x="connsiteX0" y="connsiteY0"/>
                </a:cxn>
                <a:cxn ang="0">
                  <a:pos x="connsiteX1" y="connsiteY1"/>
                </a:cxn>
                <a:cxn ang="0">
                  <a:pos x="connsiteX2" y="connsiteY2"/>
                </a:cxn>
                <a:cxn ang="0">
                  <a:pos x="connsiteX3" y="connsiteY3"/>
                </a:cxn>
              </a:cxnLst>
              <a:rect l="l" t="t" r="r" b="b"/>
              <a:pathLst>
                <a:path w="149524" h="152577">
                  <a:moveTo>
                    <a:pt x="15336" y="152577"/>
                  </a:moveTo>
                  <a:lnTo>
                    <a:pt x="133550" y="152577"/>
                  </a:lnTo>
                  <a:lnTo>
                    <a:pt x="149525" y="0"/>
                  </a:lnTo>
                  <a:lnTo>
                    <a:pt x="0" y="0"/>
                  </a:lnTo>
                  <a:close/>
                </a:path>
              </a:pathLst>
            </a:custGeom>
            <a:solidFill>
              <a:srgbClr val="007680"/>
            </a:solidFill>
            <a:ln w="6390"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DB772B5C-37B5-1DD1-9AC5-98D8A5F56EBE}"/>
                </a:ext>
              </a:extLst>
            </p:cNvPr>
            <p:cNvSpPr/>
            <p:nvPr/>
          </p:nvSpPr>
          <p:spPr>
            <a:xfrm>
              <a:off x="8398933" y="1986857"/>
              <a:ext cx="42812" cy="8937"/>
            </a:xfrm>
            <a:custGeom>
              <a:avLst/>
              <a:gdLst>
                <a:gd name="connsiteX0" fmla="*/ 0 w 42812"/>
                <a:gd name="connsiteY0" fmla="*/ 0 h 8937"/>
                <a:gd name="connsiteX1" fmla="*/ 42812 w 42812"/>
                <a:gd name="connsiteY1" fmla="*/ 0 h 8937"/>
                <a:gd name="connsiteX2" fmla="*/ 42812 w 42812"/>
                <a:gd name="connsiteY2" fmla="*/ 8938 h 8937"/>
                <a:gd name="connsiteX3" fmla="*/ 0 w 42812"/>
                <a:gd name="connsiteY3" fmla="*/ 8938 h 8937"/>
              </a:gdLst>
              <a:ahLst/>
              <a:cxnLst>
                <a:cxn ang="0">
                  <a:pos x="connsiteX0" y="connsiteY0"/>
                </a:cxn>
                <a:cxn ang="0">
                  <a:pos x="connsiteX1" y="connsiteY1"/>
                </a:cxn>
                <a:cxn ang="0">
                  <a:pos x="connsiteX2" y="connsiteY2"/>
                </a:cxn>
                <a:cxn ang="0">
                  <a:pos x="connsiteX3" y="connsiteY3"/>
                </a:cxn>
              </a:cxnLst>
              <a:rect l="l" t="t" r="r" b="b"/>
              <a:pathLst>
                <a:path w="42812" h="8937">
                  <a:moveTo>
                    <a:pt x="0" y="0"/>
                  </a:moveTo>
                  <a:lnTo>
                    <a:pt x="42812" y="0"/>
                  </a:lnTo>
                  <a:lnTo>
                    <a:pt x="42812" y="8938"/>
                  </a:lnTo>
                  <a:lnTo>
                    <a:pt x="0" y="8938"/>
                  </a:lnTo>
                  <a:close/>
                </a:path>
              </a:pathLst>
            </a:custGeom>
            <a:solidFill>
              <a:srgbClr val="007680"/>
            </a:solidFill>
            <a:ln w="6390"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997EDB6B-F814-CCCD-8029-B347E6B92ADE}"/>
                </a:ext>
              </a:extLst>
            </p:cNvPr>
            <p:cNvSpPr/>
            <p:nvPr/>
          </p:nvSpPr>
          <p:spPr>
            <a:xfrm>
              <a:off x="8239823" y="1893013"/>
              <a:ext cx="361674" cy="361971"/>
            </a:xfrm>
            <a:custGeom>
              <a:avLst/>
              <a:gdLst>
                <a:gd name="connsiteX0" fmla="*/ 180836 w 361674"/>
                <a:gd name="connsiteY0" fmla="*/ 0 h 361971"/>
                <a:gd name="connsiteX1" fmla="*/ 0 w 361674"/>
                <a:gd name="connsiteY1" fmla="*/ 180667 h 361971"/>
                <a:gd name="connsiteX2" fmla="*/ 180836 w 361674"/>
                <a:gd name="connsiteY2" fmla="*/ 361972 h 361971"/>
                <a:gd name="connsiteX3" fmla="*/ 361670 w 361674"/>
                <a:gd name="connsiteY3" fmla="*/ 181305 h 361971"/>
                <a:gd name="connsiteX4" fmla="*/ 361670 w 361674"/>
                <a:gd name="connsiteY4" fmla="*/ 181305 h 361971"/>
                <a:gd name="connsiteX5" fmla="*/ 180836 w 361674"/>
                <a:gd name="connsiteY5" fmla="*/ 0 h 361971"/>
                <a:gd name="connsiteX6" fmla="*/ 180836 w 361674"/>
                <a:gd name="connsiteY6" fmla="*/ 0 h 361971"/>
                <a:gd name="connsiteX7" fmla="*/ 274767 w 361674"/>
                <a:gd name="connsiteY7" fmla="*/ 115550 h 361971"/>
                <a:gd name="connsiteX8" fmla="*/ 269016 w 361674"/>
                <a:gd name="connsiteY8" fmla="*/ 115550 h 361971"/>
                <a:gd name="connsiteX9" fmla="*/ 252403 w 361674"/>
                <a:gd name="connsiteY9" fmla="*/ 275150 h 361971"/>
                <a:gd name="connsiteX10" fmla="*/ 246013 w 361674"/>
                <a:gd name="connsiteY10" fmla="*/ 280895 h 361971"/>
                <a:gd name="connsiteX11" fmla="*/ 116297 w 361674"/>
                <a:gd name="connsiteY11" fmla="*/ 280895 h 361971"/>
                <a:gd name="connsiteX12" fmla="*/ 109907 w 361674"/>
                <a:gd name="connsiteY12" fmla="*/ 275150 h 361971"/>
                <a:gd name="connsiteX13" fmla="*/ 94571 w 361674"/>
                <a:gd name="connsiteY13" fmla="*/ 115550 h 361971"/>
                <a:gd name="connsiteX14" fmla="*/ 88181 w 361674"/>
                <a:gd name="connsiteY14" fmla="*/ 115550 h 361971"/>
                <a:gd name="connsiteX15" fmla="*/ 81792 w 361674"/>
                <a:gd name="connsiteY15" fmla="*/ 109166 h 361971"/>
                <a:gd name="connsiteX16" fmla="*/ 88181 w 361674"/>
                <a:gd name="connsiteY16" fmla="*/ 102782 h 361971"/>
                <a:gd name="connsiteX17" fmla="*/ 146969 w 361674"/>
                <a:gd name="connsiteY17" fmla="*/ 102782 h 361971"/>
                <a:gd name="connsiteX18" fmla="*/ 146969 w 361674"/>
                <a:gd name="connsiteY18" fmla="*/ 87461 h 361971"/>
                <a:gd name="connsiteX19" fmla="*/ 153358 w 361674"/>
                <a:gd name="connsiteY19" fmla="*/ 81077 h 361971"/>
                <a:gd name="connsiteX20" fmla="*/ 207673 w 361674"/>
                <a:gd name="connsiteY20" fmla="*/ 81077 h 361971"/>
                <a:gd name="connsiteX21" fmla="*/ 214063 w 361674"/>
                <a:gd name="connsiteY21" fmla="*/ 87461 h 361971"/>
                <a:gd name="connsiteX22" fmla="*/ 214063 w 361674"/>
                <a:gd name="connsiteY22" fmla="*/ 102782 h 361971"/>
                <a:gd name="connsiteX23" fmla="*/ 274128 w 361674"/>
                <a:gd name="connsiteY23" fmla="*/ 102782 h 361971"/>
                <a:gd name="connsiteX24" fmla="*/ 280518 w 361674"/>
                <a:gd name="connsiteY24" fmla="*/ 109166 h 361971"/>
                <a:gd name="connsiteX25" fmla="*/ 274767 w 361674"/>
                <a:gd name="connsiteY25" fmla="*/ 115550 h 361971"/>
                <a:gd name="connsiteX26" fmla="*/ 274767 w 361674"/>
                <a:gd name="connsiteY26" fmla="*/ 11555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674" h="361971">
                  <a:moveTo>
                    <a:pt x="180836" y="0"/>
                  </a:moveTo>
                  <a:cubicBezTo>
                    <a:pt x="80513" y="0"/>
                    <a:pt x="0" y="81077"/>
                    <a:pt x="0" y="180667"/>
                  </a:cubicBezTo>
                  <a:cubicBezTo>
                    <a:pt x="0" y="280895"/>
                    <a:pt x="81152" y="361972"/>
                    <a:pt x="180836" y="361972"/>
                  </a:cubicBezTo>
                  <a:cubicBezTo>
                    <a:pt x="281157" y="361972"/>
                    <a:pt x="361670" y="280895"/>
                    <a:pt x="361670" y="181305"/>
                  </a:cubicBezTo>
                  <a:cubicBezTo>
                    <a:pt x="361670" y="181305"/>
                    <a:pt x="361670" y="181305"/>
                    <a:pt x="361670" y="181305"/>
                  </a:cubicBezTo>
                  <a:cubicBezTo>
                    <a:pt x="362309" y="81077"/>
                    <a:pt x="281157" y="0"/>
                    <a:pt x="180836" y="0"/>
                  </a:cubicBezTo>
                  <a:cubicBezTo>
                    <a:pt x="180836" y="0"/>
                    <a:pt x="180836" y="0"/>
                    <a:pt x="180836" y="0"/>
                  </a:cubicBezTo>
                  <a:close/>
                  <a:moveTo>
                    <a:pt x="274767" y="115550"/>
                  </a:moveTo>
                  <a:lnTo>
                    <a:pt x="269016" y="115550"/>
                  </a:lnTo>
                  <a:lnTo>
                    <a:pt x="252403" y="275150"/>
                  </a:lnTo>
                  <a:cubicBezTo>
                    <a:pt x="251764" y="278342"/>
                    <a:pt x="249208" y="280895"/>
                    <a:pt x="246013" y="280895"/>
                  </a:cubicBezTo>
                  <a:lnTo>
                    <a:pt x="116297" y="280895"/>
                  </a:lnTo>
                  <a:cubicBezTo>
                    <a:pt x="113102" y="280895"/>
                    <a:pt x="109907" y="278342"/>
                    <a:pt x="109907" y="275150"/>
                  </a:cubicBezTo>
                  <a:lnTo>
                    <a:pt x="94571" y="115550"/>
                  </a:lnTo>
                  <a:lnTo>
                    <a:pt x="88181" y="115550"/>
                  </a:lnTo>
                  <a:cubicBezTo>
                    <a:pt x="84347" y="115550"/>
                    <a:pt x="81792" y="112997"/>
                    <a:pt x="81792" y="109166"/>
                  </a:cubicBezTo>
                  <a:cubicBezTo>
                    <a:pt x="81792" y="105336"/>
                    <a:pt x="84347" y="102782"/>
                    <a:pt x="88181" y="102782"/>
                  </a:cubicBezTo>
                  <a:lnTo>
                    <a:pt x="146969" y="102782"/>
                  </a:lnTo>
                  <a:lnTo>
                    <a:pt x="146969" y="87461"/>
                  </a:lnTo>
                  <a:cubicBezTo>
                    <a:pt x="146969" y="83630"/>
                    <a:pt x="149525" y="81077"/>
                    <a:pt x="153358" y="81077"/>
                  </a:cubicBezTo>
                  <a:lnTo>
                    <a:pt x="207673" y="81077"/>
                  </a:lnTo>
                  <a:cubicBezTo>
                    <a:pt x="211507" y="81077"/>
                    <a:pt x="214063" y="83630"/>
                    <a:pt x="214063" y="87461"/>
                  </a:cubicBezTo>
                  <a:lnTo>
                    <a:pt x="214063" y="102782"/>
                  </a:lnTo>
                  <a:lnTo>
                    <a:pt x="274128" y="102782"/>
                  </a:lnTo>
                  <a:cubicBezTo>
                    <a:pt x="277962" y="102782"/>
                    <a:pt x="280518" y="105336"/>
                    <a:pt x="280518" y="109166"/>
                  </a:cubicBezTo>
                  <a:cubicBezTo>
                    <a:pt x="280518" y="112997"/>
                    <a:pt x="277962" y="115550"/>
                    <a:pt x="274767" y="115550"/>
                  </a:cubicBezTo>
                  <a:lnTo>
                    <a:pt x="274767" y="115550"/>
                  </a:lnTo>
                  <a:close/>
                </a:path>
              </a:pathLst>
            </a:custGeom>
            <a:solidFill>
              <a:srgbClr val="007680"/>
            </a:solidFill>
            <a:ln w="6390" cap="flat">
              <a:noFill/>
              <a:prstDash val="solid"/>
              <a:miter/>
            </a:ln>
          </p:spPr>
          <p:txBody>
            <a:bodyPr rtlCol="0" anchor="ctr"/>
            <a:lstStyle/>
            <a:p>
              <a:endParaRPr lang="en-US"/>
            </a:p>
          </p:txBody>
        </p:sp>
      </p:grpSp>
      <p:sp>
        <p:nvSpPr>
          <p:cNvPr id="13" name="TextBox 12">
            <a:extLst>
              <a:ext uri="{FF2B5EF4-FFF2-40B4-BE49-F238E27FC236}">
                <a16:creationId xmlns:a16="http://schemas.microsoft.com/office/drawing/2014/main" id="{03923BB8-3880-61FD-8BB2-E5D228E44F14}"/>
              </a:ext>
            </a:extLst>
          </p:cNvPr>
          <p:cNvSpPr txBox="1"/>
          <p:nvPr/>
        </p:nvSpPr>
        <p:spPr>
          <a:xfrm>
            <a:off x="550545" y="5282048"/>
            <a:ext cx="7871360" cy="738664"/>
          </a:xfrm>
          <a:prstGeom prst="rect">
            <a:avLst/>
          </a:prstGeom>
          <a:noFill/>
        </p:spPr>
        <p:txBody>
          <a:bodyPr wrap="square">
            <a:spAutoFit/>
          </a:bodyPr>
          <a:lstStyle/>
          <a:p>
            <a:pPr algn="just"/>
            <a:r>
              <a:rPr lang="it-IT" sz="1400" i="1" dirty="0">
                <a:latin typeface="Aptos" panose="020B0004020202020204" pitchFamily="34" charset="0"/>
                <a:cs typeface="Times New Roman" panose="02020603050405020304" pitchFamily="18" charset="0"/>
              </a:rPr>
              <a:t>N.B. Le attività di ritiro e movimentazione dei rifiuti saranno effettuate </a:t>
            </a:r>
            <a:r>
              <a:rPr lang="it-IT" sz="1400" b="1" i="1" dirty="0">
                <a:solidFill>
                  <a:schemeClr val="tx2">
                    <a:lumMod val="75000"/>
                  </a:schemeClr>
                </a:solidFill>
                <a:latin typeface="Aptos" panose="020B0004020202020204" pitchFamily="34" charset="0"/>
                <a:cs typeface="Times New Roman" panose="02020603050405020304" pitchFamily="18" charset="0"/>
              </a:rPr>
              <a:t>in via continuativa dalle ore 06:00 alle ore 22:00 </a:t>
            </a:r>
            <a:r>
              <a:rPr lang="it-IT" sz="1400" i="1" dirty="0">
                <a:latin typeface="Aptos" panose="020B0004020202020204" pitchFamily="34" charset="0"/>
                <a:cs typeface="Times New Roman" panose="02020603050405020304" pitchFamily="18" charset="0"/>
              </a:rPr>
              <a:t>in relazione alla produzione e alla saturazione degli spazi dedicati al loro stoccaggio,  in orari compatibili con l’attività sanitaria e osservando le frequenze minime previste </a:t>
            </a:r>
            <a:endParaRPr lang="en-US" sz="1400" i="1" dirty="0">
              <a:latin typeface="Aptos" panose="020B000402020202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EA8430E3-4730-8537-2975-89AB2166B4A2}"/>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a:solidFill>
                  <a:schemeClr val="tx2">
                    <a:lumMod val="50000"/>
                  </a:schemeClr>
                </a:solidFill>
                <a:latin typeface="Aptos" panose="020B0004020202020204" pitchFamily="34" charset="0"/>
              </a:rPr>
              <a:t>Descrizione dei servizi: servizi continuativi</a:t>
            </a:r>
            <a:endParaRPr lang="it-IT" sz="2400" b="1">
              <a:solidFill>
                <a:schemeClr val="tx2">
                  <a:lumMod val="50000"/>
                </a:schemeClr>
              </a:solidFill>
              <a:latin typeface="Aptos" panose="020B0004020202020204" pitchFamily="34" charset="0"/>
              <a:ea typeface="+mj-ea"/>
            </a:endParaRPr>
          </a:p>
        </p:txBody>
      </p:sp>
    </p:spTree>
    <p:extLst>
      <p:ext uri="{BB962C8B-B14F-4D97-AF65-F5344CB8AC3E}">
        <p14:creationId xmlns:p14="http://schemas.microsoft.com/office/powerpoint/2010/main" val="414314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4B21B53-6C3C-03A9-0FE2-2C899E4061EF}"/>
              </a:ext>
            </a:extLst>
          </p:cNvPr>
          <p:cNvSpPr/>
          <p:nvPr/>
        </p:nvSpPr>
        <p:spPr>
          <a:xfrm>
            <a:off x="427037" y="4687492"/>
            <a:ext cx="8232775" cy="726060"/>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w="5715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863866AB-98B8-1D01-1E01-6E858B846464}"/>
              </a:ext>
            </a:extLst>
          </p:cNvPr>
          <p:cNvSpPr/>
          <p:nvPr/>
        </p:nvSpPr>
        <p:spPr>
          <a:xfrm>
            <a:off x="443865" y="995680"/>
            <a:ext cx="8232775" cy="2804160"/>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w="5715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194A3E0-3045-AC5D-0997-14B9451E94F3}"/>
              </a:ext>
            </a:extLst>
          </p:cNvPr>
          <p:cNvSpPr txBox="1"/>
          <p:nvPr/>
        </p:nvSpPr>
        <p:spPr>
          <a:xfrm>
            <a:off x="550545" y="1079104"/>
            <a:ext cx="8006080" cy="2769989"/>
          </a:xfrm>
          <a:prstGeom prst="rect">
            <a:avLst/>
          </a:prstGeom>
          <a:noFill/>
        </p:spPr>
        <p:txBody>
          <a:bodyPr wrap="square" rtlCol="0">
            <a:spAutoFit/>
          </a:bodyPr>
          <a:lstStyle/>
          <a:p>
            <a:pPr algn="just">
              <a:spcBef>
                <a:spcPts val="600"/>
              </a:spcBef>
            </a:pPr>
            <a:r>
              <a:rPr lang="it-IT" sz="2000" b="1" dirty="0">
                <a:solidFill>
                  <a:schemeClr val="tx2">
                    <a:lumMod val="75000"/>
                  </a:schemeClr>
                </a:solidFill>
                <a:effectLst/>
                <a:latin typeface="Aptos" panose="020B0004020202020204" pitchFamily="34" charset="0"/>
                <a:ea typeface="Calibri" panose="020F0502020204030204" pitchFamily="34" charset="0"/>
              </a:rPr>
              <a:t>            Gestione del materiale igienico</a:t>
            </a:r>
          </a:p>
          <a:p>
            <a:pPr algn="just"/>
            <a:endParaRPr lang="it-IT" sz="1400" dirty="0">
              <a:effectLst/>
              <a:latin typeface="Aptos" panose="020B0004020202020204" pitchFamily="34" charset="0"/>
              <a:ea typeface="Calibri" panose="020F0502020204030204" pitchFamily="34" charset="0"/>
            </a:endParaRPr>
          </a:p>
          <a:p>
            <a:pPr algn="just"/>
            <a:r>
              <a:rPr lang="it-IT" sz="1400" dirty="0">
                <a:latin typeface="Aptos" panose="020B0004020202020204" pitchFamily="34" charset="0"/>
              </a:rPr>
              <a:t>E’  inclusa nel canone la </a:t>
            </a:r>
            <a:r>
              <a:rPr lang="it-IT" sz="1400" b="1" dirty="0">
                <a:solidFill>
                  <a:schemeClr val="tx2">
                    <a:lumMod val="75000"/>
                  </a:schemeClr>
                </a:solidFill>
                <a:latin typeface="Aptos" panose="020B0004020202020204" pitchFamily="34" charset="0"/>
              </a:rPr>
              <a:t>sanificazione dei dispenser di carta e materiale igienico </a:t>
            </a:r>
            <a:r>
              <a:rPr lang="it-IT" sz="1400" dirty="0">
                <a:latin typeface="Aptos" panose="020B0004020202020204" pitchFamily="34" charset="0"/>
              </a:rPr>
              <a:t>nonché il </a:t>
            </a:r>
            <a:r>
              <a:rPr lang="it-IT" sz="1400" b="1" dirty="0">
                <a:solidFill>
                  <a:schemeClr val="tx2">
                    <a:lumMod val="75000"/>
                  </a:schemeClr>
                </a:solidFill>
                <a:latin typeface="Aptos" panose="020B0004020202020204" pitchFamily="34" charset="0"/>
              </a:rPr>
              <a:t>caricamento degli stessi con materiale monouso fornito dalle Aziende Sanitarie la fornitura del materiale igienico e del materiale monouso NON RIENTRA NEL SERVIZIO)</a:t>
            </a:r>
            <a:r>
              <a:rPr lang="it-IT" sz="1400" dirty="0">
                <a:solidFill>
                  <a:schemeClr val="tx2">
                    <a:lumMod val="75000"/>
                  </a:schemeClr>
                </a:solidFill>
                <a:latin typeface="Aptos" panose="020B0004020202020204" pitchFamily="34" charset="0"/>
              </a:rPr>
              <a:t>.</a:t>
            </a:r>
          </a:p>
          <a:p>
            <a:pPr algn="just"/>
            <a:endParaRPr lang="it-IT" sz="1400" b="1" dirty="0">
              <a:solidFill>
                <a:schemeClr val="tx2">
                  <a:lumMod val="75000"/>
                </a:schemeClr>
              </a:solidFill>
              <a:latin typeface="Aptos" panose="020B0004020202020204" pitchFamily="34" charset="0"/>
            </a:endParaRPr>
          </a:p>
          <a:p>
            <a:pPr algn="just"/>
            <a:endParaRPr lang="it-IT" sz="1400" dirty="0">
              <a:latin typeface="Aptos" panose="020B0004020202020204" pitchFamily="34" charset="0"/>
            </a:endParaRPr>
          </a:p>
          <a:p>
            <a:pPr algn="just"/>
            <a:r>
              <a:rPr lang="it-IT" sz="1400" dirty="0">
                <a:latin typeface="Aptos" panose="020B0004020202020204" pitchFamily="34" charset="0"/>
              </a:rPr>
              <a:t>Pertanto, durante le attività giornaliere di pulizia, il personale del Fornitore dovrà provvedere alla sanificazione dei distributori (dispenser) di carta e saponi e allocazione negli stessi di tutto il materiale monouso (carta asciugamani, detergente liquido ad erogazione monouso, carta igienica) fornito dall’Azienda Sanitaria, in quantità sufficiente a coprire il fabbisogno delle 24 ore.</a:t>
            </a:r>
          </a:p>
          <a:p>
            <a:pPr marL="285750" indent="-285750" algn="just">
              <a:buFontTx/>
              <a:buChar char="-"/>
            </a:pPr>
            <a:endParaRPr lang="it-IT" sz="1400" dirty="0">
              <a:latin typeface="Aptos" panose="020B0004020202020204" pitchFamily="34" charset="0"/>
            </a:endParaRPr>
          </a:p>
        </p:txBody>
      </p:sp>
      <p:grpSp>
        <p:nvGrpSpPr>
          <p:cNvPr id="4" name="Graphic 4">
            <a:extLst>
              <a:ext uri="{FF2B5EF4-FFF2-40B4-BE49-F238E27FC236}">
                <a16:creationId xmlns:a16="http://schemas.microsoft.com/office/drawing/2014/main" id="{4C1A0429-D79F-CF76-5114-DC4A971EE69C}"/>
              </a:ext>
            </a:extLst>
          </p:cNvPr>
          <p:cNvGrpSpPr/>
          <p:nvPr/>
        </p:nvGrpSpPr>
        <p:grpSpPr>
          <a:xfrm>
            <a:off x="664664" y="1079104"/>
            <a:ext cx="486000" cy="486000"/>
            <a:chOff x="2998797" y="2371173"/>
            <a:chExt cx="361670" cy="361333"/>
          </a:xfrm>
          <a:solidFill>
            <a:schemeClr val="accent1">
              <a:lumMod val="50000"/>
            </a:schemeClr>
          </a:solidFill>
        </p:grpSpPr>
        <p:sp>
          <p:nvSpPr>
            <p:cNvPr id="5" name="Graphic 4">
              <a:extLst>
                <a:ext uri="{FF2B5EF4-FFF2-40B4-BE49-F238E27FC236}">
                  <a16:creationId xmlns:a16="http://schemas.microsoft.com/office/drawing/2014/main" id="{E36AD45B-66FD-1B9B-4394-B49A1BCB26B5}"/>
                </a:ext>
              </a:extLst>
            </p:cNvPr>
            <p:cNvSpPr/>
            <p:nvPr/>
          </p:nvSpPr>
          <p:spPr>
            <a:xfrm>
              <a:off x="3231391" y="2479701"/>
              <a:ext cx="30032" cy="12767"/>
            </a:xfrm>
            <a:custGeom>
              <a:avLst/>
              <a:gdLst>
                <a:gd name="connsiteX0" fmla="*/ 30033 w 30032"/>
                <a:gd name="connsiteY0" fmla="*/ 12768 h 12767"/>
                <a:gd name="connsiteX1" fmla="*/ 30033 w 30032"/>
                <a:gd name="connsiteY1" fmla="*/ 3192 h 12767"/>
                <a:gd name="connsiteX2" fmla="*/ 29394 w 30032"/>
                <a:gd name="connsiteY2" fmla="*/ 1277 h 12767"/>
                <a:gd name="connsiteX3" fmla="*/ 25560 w 30032"/>
                <a:gd name="connsiteY3" fmla="*/ 0 h 12767"/>
                <a:gd name="connsiteX4" fmla="*/ 3834 w 30032"/>
                <a:gd name="connsiteY4" fmla="*/ 0 h 12767"/>
                <a:gd name="connsiteX5" fmla="*/ 0 w 30032"/>
                <a:gd name="connsiteY5" fmla="*/ 3830 h 12767"/>
                <a:gd name="connsiteX6" fmla="*/ 0 w 30032"/>
                <a:gd name="connsiteY6" fmla="*/ 12768 h 12767"/>
                <a:gd name="connsiteX7" fmla="*/ 30033 w 30032"/>
                <a:gd name="connsiteY7" fmla="*/ 12768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32" h="12767">
                  <a:moveTo>
                    <a:pt x="30033" y="12768"/>
                  </a:moveTo>
                  <a:lnTo>
                    <a:pt x="30033" y="3192"/>
                  </a:lnTo>
                  <a:cubicBezTo>
                    <a:pt x="30033" y="1915"/>
                    <a:pt x="29394" y="1277"/>
                    <a:pt x="29394" y="1277"/>
                  </a:cubicBezTo>
                  <a:cubicBezTo>
                    <a:pt x="28755" y="638"/>
                    <a:pt x="26199" y="0"/>
                    <a:pt x="25560" y="0"/>
                  </a:cubicBezTo>
                  <a:lnTo>
                    <a:pt x="3834" y="0"/>
                  </a:lnTo>
                  <a:cubicBezTo>
                    <a:pt x="1278" y="0"/>
                    <a:pt x="0" y="1277"/>
                    <a:pt x="0" y="3830"/>
                  </a:cubicBezTo>
                  <a:lnTo>
                    <a:pt x="0" y="12768"/>
                  </a:lnTo>
                  <a:lnTo>
                    <a:pt x="30033" y="12768"/>
                  </a:lnTo>
                  <a:close/>
                </a:path>
              </a:pathLst>
            </a:custGeom>
            <a:grpFill/>
            <a:ln w="6390"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E2420F81-00C6-218E-F6E1-9BA045357B26}"/>
                </a:ext>
              </a:extLst>
            </p:cNvPr>
            <p:cNvSpPr/>
            <p:nvPr/>
          </p:nvSpPr>
          <p:spPr>
            <a:xfrm>
              <a:off x="3244810" y="2466294"/>
              <a:ext cx="3833" cy="638"/>
            </a:xfrm>
            <a:custGeom>
              <a:avLst/>
              <a:gdLst>
                <a:gd name="connsiteX0" fmla="*/ 0 w 3833"/>
                <a:gd name="connsiteY0" fmla="*/ 0 h 638"/>
                <a:gd name="connsiteX1" fmla="*/ 3834 w 3833"/>
                <a:gd name="connsiteY1" fmla="*/ 0 h 638"/>
                <a:gd name="connsiteX2" fmla="*/ 3834 w 3833"/>
                <a:gd name="connsiteY2" fmla="*/ 639 h 638"/>
                <a:gd name="connsiteX3" fmla="*/ 0 w 3833"/>
                <a:gd name="connsiteY3" fmla="*/ 639 h 638"/>
              </a:gdLst>
              <a:ahLst/>
              <a:cxnLst>
                <a:cxn ang="0">
                  <a:pos x="connsiteX0" y="connsiteY0"/>
                </a:cxn>
                <a:cxn ang="0">
                  <a:pos x="connsiteX1" y="connsiteY1"/>
                </a:cxn>
                <a:cxn ang="0">
                  <a:pos x="connsiteX2" y="connsiteY2"/>
                </a:cxn>
                <a:cxn ang="0">
                  <a:pos x="connsiteX3" y="connsiteY3"/>
                </a:cxn>
              </a:cxnLst>
              <a:rect l="l" t="t" r="r" b="b"/>
              <a:pathLst>
                <a:path w="3833" h="638">
                  <a:moveTo>
                    <a:pt x="0" y="0"/>
                  </a:moveTo>
                  <a:lnTo>
                    <a:pt x="3834" y="0"/>
                  </a:lnTo>
                  <a:lnTo>
                    <a:pt x="3834" y="639"/>
                  </a:lnTo>
                  <a:lnTo>
                    <a:pt x="0" y="639"/>
                  </a:lnTo>
                  <a:close/>
                </a:path>
              </a:pathLst>
            </a:custGeom>
            <a:grpFill/>
            <a:ln w="6390"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E207F45F-A48C-4E12-08EA-DF381CE58F3A}"/>
                </a:ext>
              </a:extLst>
            </p:cNvPr>
            <p:cNvSpPr/>
            <p:nvPr/>
          </p:nvSpPr>
          <p:spPr>
            <a:xfrm>
              <a:off x="3181958" y="2539710"/>
              <a:ext cx="24512" cy="40857"/>
            </a:xfrm>
            <a:custGeom>
              <a:avLst/>
              <a:gdLst>
                <a:gd name="connsiteX0" fmla="*/ 20678 w 24512"/>
                <a:gd name="connsiteY0" fmla="*/ 37027 h 40857"/>
                <a:gd name="connsiteX1" fmla="*/ 24512 w 24512"/>
                <a:gd name="connsiteY1" fmla="*/ 24259 h 40857"/>
                <a:gd name="connsiteX2" fmla="*/ 12371 w 24512"/>
                <a:gd name="connsiteY2" fmla="*/ 0 h 40857"/>
                <a:gd name="connsiteX3" fmla="*/ 230 w 24512"/>
                <a:gd name="connsiteY3" fmla="*/ 24259 h 40857"/>
                <a:gd name="connsiteX4" fmla="*/ 2786 w 24512"/>
                <a:gd name="connsiteY4" fmla="*/ 37665 h 40857"/>
                <a:gd name="connsiteX5" fmla="*/ 12371 w 24512"/>
                <a:gd name="connsiteY5" fmla="*/ 40857 h 40857"/>
                <a:gd name="connsiteX6" fmla="*/ 20678 w 24512"/>
                <a:gd name="connsiteY6" fmla="*/ 37027 h 4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12" h="40857">
                  <a:moveTo>
                    <a:pt x="20678" y="37027"/>
                  </a:moveTo>
                  <a:cubicBezTo>
                    <a:pt x="23234" y="33835"/>
                    <a:pt x="24512" y="29366"/>
                    <a:pt x="24512" y="24259"/>
                  </a:cubicBezTo>
                  <a:cubicBezTo>
                    <a:pt x="23873" y="18514"/>
                    <a:pt x="18122" y="7661"/>
                    <a:pt x="12371" y="0"/>
                  </a:cubicBezTo>
                  <a:cubicBezTo>
                    <a:pt x="7259" y="6384"/>
                    <a:pt x="870" y="15960"/>
                    <a:pt x="230" y="24259"/>
                  </a:cubicBezTo>
                  <a:cubicBezTo>
                    <a:pt x="-409" y="28728"/>
                    <a:pt x="230" y="34473"/>
                    <a:pt x="2786" y="37665"/>
                  </a:cubicBezTo>
                  <a:cubicBezTo>
                    <a:pt x="4704" y="39581"/>
                    <a:pt x="7898" y="40857"/>
                    <a:pt x="12371" y="40857"/>
                  </a:cubicBezTo>
                  <a:cubicBezTo>
                    <a:pt x="15566" y="40219"/>
                    <a:pt x="18122" y="38942"/>
                    <a:pt x="20678" y="37027"/>
                  </a:cubicBezTo>
                  <a:close/>
                </a:path>
              </a:pathLst>
            </a:custGeom>
            <a:grpFill/>
            <a:ln w="6390"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C29831A2-9374-1D27-31F5-D9FEA8B3F8A6}"/>
                </a:ext>
              </a:extLst>
            </p:cNvPr>
            <p:cNvSpPr/>
            <p:nvPr/>
          </p:nvSpPr>
          <p:spPr>
            <a:xfrm>
              <a:off x="2998797" y="237117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1 w 361670"/>
                <a:gd name="connsiteY3" fmla="*/ 180667 h 361333"/>
                <a:gd name="connsiteX4" fmla="*/ 180835 w 361670"/>
                <a:gd name="connsiteY4" fmla="*/ 0 h 361333"/>
                <a:gd name="connsiteX5" fmla="*/ 263905 w 361670"/>
                <a:gd name="connsiteY5" fmla="*/ 187051 h 361333"/>
                <a:gd name="connsiteX6" fmla="*/ 254320 w 361670"/>
                <a:gd name="connsiteY6" fmla="*/ 187051 h 361333"/>
                <a:gd name="connsiteX7" fmla="*/ 254320 w 361670"/>
                <a:gd name="connsiteY7" fmla="*/ 197265 h 361333"/>
                <a:gd name="connsiteX8" fmla="*/ 247930 w 361670"/>
                <a:gd name="connsiteY8" fmla="*/ 203649 h 361333"/>
                <a:gd name="connsiteX9" fmla="*/ 241540 w 361670"/>
                <a:gd name="connsiteY9" fmla="*/ 197265 h 361333"/>
                <a:gd name="connsiteX10" fmla="*/ 241540 w 361670"/>
                <a:gd name="connsiteY10" fmla="*/ 187051 h 361333"/>
                <a:gd name="connsiteX11" fmla="*/ 231955 w 361670"/>
                <a:gd name="connsiteY11" fmla="*/ 187051 h 361333"/>
                <a:gd name="connsiteX12" fmla="*/ 225565 w 361670"/>
                <a:gd name="connsiteY12" fmla="*/ 180667 h 361333"/>
                <a:gd name="connsiteX13" fmla="*/ 231955 w 361670"/>
                <a:gd name="connsiteY13" fmla="*/ 174283 h 361333"/>
                <a:gd name="connsiteX14" fmla="*/ 241540 w 361670"/>
                <a:gd name="connsiteY14" fmla="*/ 174283 h 361333"/>
                <a:gd name="connsiteX15" fmla="*/ 241540 w 361670"/>
                <a:gd name="connsiteY15" fmla="*/ 164707 h 361333"/>
                <a:gd name="connsiteX16" fmla="*/ 247930 w 361670"/>
                <a:gd name="connsiteY16" fmla="*/ 158323 h 361333"/>
                <a:gd name="connsiteX17" fmla="*/ 254320 w 361670"/>
                <a:gd name="connsiteY17" fmla="*/ 164707 h 361333"/>
                <a:gd name="connsiteX18" fmla="*/ 254320 w 361670"/>
                <a:gd name="connsiteY18" fmla="*/ 174283 h 361333"/>
                <a:gd name="connsiteX19" fmla="*/ 263905 w 361670"/>
                <a:gd name="connsiteY19" fmla="*/ 174283 h 361333"/>
                <a:gd name="connsiteX20" fmla="*/ 270294 w 361670"/>
                <a:gd name="connsiteY20" fmla="*/ 180667 h 361333"/>
                <a:gd name="connsiteX21" fmla="*/ 263905 w 361670"/>
                <a:gd name="connsiteY21" fmla="*/ 187051 h 361333"/>
                <a:gd name="connsiteX22" fmla="*/ 296493 w 361670"/>
                <a:gd name="connsiteY22" fmla="*/ 223439 h 361333"/>
                <a:gd name="connsiteX23" fmla="*/ 290103 w 361670"/>
                <a:gd name="connsiteY23" fmla="*/ 229823 h 361333"/>
                <a:gd name="connsiteX24" fmla="*/ 283713 w 361670"/>
                <a:gd name="connsiteY24" fmla="*/ 223439 h 361333"/>
                <a:gd name="connsiteX25" fmla="*/ 283713 w 361670"/>
                <a:gd name="connsiteY25" fmla="*/ 143640 h 361333"/>
                <a:gd name="connsiteX26" fmla="*/ 281157 w 361670"/>
                <a:gd name="connsiteY26" fmla="*/ 136617 h 361333"/>
                <a:gd name="connsiteX27" fmla="*/ 274767 w 361670"/>
                <a:gd name="connsiteY27" fmla="*/ 134702 h 361333"/>
                <a:gd name="connsiteX28" fmla="*/ 222370 w 361670"/>
                <a:gd name="connsiteY28" fmla="*/ 134702 h 361333"/>
                <a:gd name="connsiteX29" fmla="*/ 212785 w 361670"/>
                <a:gd name="connsiteY29" fmla="*/ 141724 h 361333"/>
                <a:gd name="connsiteX30" fmla="*/ 212785 w 361670"/>
                <a:gd name="connsiteY30" fmla="*/ 173006 h 361333"/>
                <a:gd name="connsiteX31" fmla="*/ 220453 w 361670"/>
                <a:gd name="connsiteY31" fmla="*/ 192158 h 361333"/>
                <a:gd name="connsiteX32" fmla="*/ 213424 w 361670"/>
                <a:gd name="connsiteY32" fmla="*/ 214502 h 361333"/>
                <a:gd name="connsiteX33" fmla="*/ 213424 w 361670"/>
                <a:gd name="connsiteY33" fmla="*/ 214502 h 361333"/>
                <a:gd name="connsiteX34" fmla="*/ 243457 w 361670"/>
                <a:gd name="connsiteY34" fmla="*/ 224078 h 361333"/>
                <a:gd name="connsiteX35" fmla="*/ 244735 w 361670"/>
                <a:gd name="connsiteY35" fmla="*/ 229185 h 361333"/>
                <a:gd name="connsiteX36" fmla="*/ 241540 w 361670"/>
                <a:gd name="connsiteY36" fmla="*/ 233015 h 361333"/>
                <a:gd name="connsiteX37" fmla="*/ 205756 w 361670"/>
                <a:gd name="connsiteY37" fmla="*/ 255359 h 361333"/>
                <a:gd name="connsiteX38" fmla="*/ 203839 w 361670"/>
                <a:gd name="connsiteY38" fmla="*/ 255998 h 361333"/>
                <a:gd name="connsiteX39" fmla="*/ 171889 w 361670"/>
                <a:gd name="connsiteY39" fmla="*/ 263659 h 361333"/>
                <a:gd name="connsiteX40" fmla="*/ 171250 w 361670"/>
                <a:gd name="connsiteY40" fmla="*/ 263659 h 361333"/>
                <a:gd name="connsiteX41" fmla="*/ 109268 w 361670"/>
                <a:gd name="connsiteY41" fmla="*/ 271319 h 361333"/>
                <a:gd name="connsiteX42" fmla="*/ 82430 w 361670"/>
                <a:gd name="connsiteY42" fmla="*/ 291110 h 361333"/>
                <a:gd name="connsiteX43" fmla="*/ 78596 w 361670"/>
                <a:gd name="connsiteY43" fmla="*/ 292387 h 361333"/>
                <a:gd name="connsiteX44" fmla="*/ 73484 w 361670"/>
                <a:gd name="connsiteY44" fmla="*/ 289833 h 361333"/>
                <a:gd name="connsiteX45" fmla="*/ 74762 w 361670"/>
                <a:gd name="connsiteY45" fmla="*/ 280895 h 361333"/>
                <a:gd name="connsiteX46" fmla="*/ 102878 w 361670"/>
                <a:gd name="connsiteY46" fmla="*/ 260467 h 361333"/>
                <a:gd name="connsiteX47" fmla="*/ 106073 w 361670"/>
                <a:gd name="connsiteY47" fmla="*/ 259190 h 361333"/>
                <a:gd name="connsiteX48" fmla="*/ 169333 w 361670"/>
                <a:gd name="connsiteY48" fmla="*/ 251529 h 361333"/>
                <a:gd name="connsiteX49" fmla="*/ 200005 w 361670"/>
                <a:gd name="connsiteY49" fmla="*/ 244507 h 361333"/>
                <a:gd name="connsiteX50" fmla="*/ 227482 w 361670"/>
                <a:gd name="connsiteY50" fmla="*/ 227908 h 361333"/>
                <a:gd name="connsiteX51" fmla="*/ 197449 w 361670"/>
                <a:gd name="connsiteY51" fmla="*/ 235569 h 361333"/>
                <a:gd name="connsiteX52" fmla="*/ 193615 w 361670"/>
                <a:gd name="connsiteY52" fmla="*/ 236846 h 361333"/>
                <a:gd name="connsiteX53" fmla="*/ 150803 w 361670"/>
                <a:gd name="connsiteY53" fmla="*/ 233654 h 361333"/>
                <a:gd name="connsiteX54" fmla="*/ 146969 w 361670"/>
                <a:gd name="connsiteY54" fmla="*/ 231739 h 361333"/>
                <a:gd name="connsiteX55" fmla="*/ 136106 w 361670"/>
                <a:gd name="connsiteY55" fmla="*/ 220247 h 361333"/>
                <a:gd name="connsiteX56" fmla="*/ 132911 w 361670"/>
                <a:gd name="connsiteY56" fmla="*/ 211310 h 361333"/>
                <a:gd name="connsiteX57" fmla="*/ 143774 w 361670"/>
                <a:gd name="connsiteY57" fmla="*/ 197265 h 361333"/>
                <a:gd name="connsiteX58" fmla="*/ 146330 w 361670"/>
                <a:gd name="connsiteY58" fmla="*/ 195350 h 361333"/>
                <a:gd name="connsiteX59" fmla="*/ 157192 w 361670"/>
                <a:gd name="connsiteY59" fmla="*/ 187051 h 361333"/>
                <a:gd name="connsiteX60" fmla="*/ 155915 w 361670"/>
                <a:gd name="connsiteY60" fmla="*/ 185774 h 361333"/>
                <a:gd name="connsiteX61" fmla="*/ 124604 w 361670"/>
                <a:gd name="connsiteY61" fmla="*/ 200457 h 361333"/>
                <a:gd name="connsiteX62" fmla="*/ 106073 w 361670"/>
                <a:gd name="connsiteY62" fmla="*/ 210033 h 361333"/>
                <a:gd name="connsiteX63" fmla="*/ 97766 w 361670"/>
                <a:gd name="connsiteY63" fmla="*/ 215779 h 361333"/>
                <a:gd name="connsiteX64" fmla="*/ 74762 w 361670"/>
                <a:gd name="connsiteY64" fmla="*/ 236846 h 361333"/>
                <a:gd name="connsiteX65" fmla="*/ 66456 w 361670"/>
                <a:gd name="connsiteY65" fmla="*/ 233015 h 361333"/>
                <a:gd name="connsiteX66" fmla="*/ 70289 w 361670"/>
                <a:gd name="connsiteY66" fmla="*/ 224716 h 361333"/>
                <a:gd name="connsiteX67" fmla="*/ 86264 w 361670"/>
                <a:gd name="connsiteY67" fmla="*/ 210671 h 361333"/>
                <a:gd name="connsiteX68" fmla="*/ 102878 w 361670"/>
                <a:gd name="connsiteY68" fmla="*/ 197265 h 361333"/>
                <a:gd name="connsiteX69" fmla="*/ 116297 w 361670"/>
                <a:gd name="connsiteY69" fmla="*/ 190243 h 361333"/>
                <a:gd name="connsiteX70" fmla="*/ 163582 w 361670"/>
                <a:gd name="connsiteY70" fmla="*/ 174283 h 361333"/>
                <a:gd name="connsiteX71" fmla="*/ 170611 w 361670"/>
                <a:gd name="connsiteY71" fmla="*/ 185774 h 361333"/>
                <a:gd name="connsiteX72" fmla="*/ 153998 w 361670"/>
                <a:gd name="connsiteY72" fmla="*/ 204926 h 361333"/>
                <a:gd name="connsiteX73" fmla="*/ 151442 w 361670"/>
                <a:gd name="connsiteY73" fmla="*/ 206203 h 361333"/>
                <a:gd name="connsiteX74" fmla="*/ 146330 w 361670"/>
                <a:gd name="connsiteY74" fmla="*/ 210671 h 361333"/>
                <a:gd name="connsiteX75" fmla="*/ 154637 w 361670"/>
                <a:gd name="connsiteY75" fmla="*/ 218971 h 361333"/>
                <a:gd name="connsiteX76" fmla="*/ 192976 w 361670"/>
                <a:gd name="connsiteY76" fmla="*/ 221524 h 361333"/>
                <a:gd name="connsiteX77" fmla="*/ 194893 w 361670"/>
                <a:gd name="connsiteY77" fmla="*/ 220247 h 361333"/>
                <a:gd name="connsiteX78" fmla="*/ 177640 w 361670"/>
                <a:gd name="connsiteY78" fmla="*/ 213225 h 361333"/>
                <a:gd name="connsiteX79" fmla="*/ 171889 w 361670"/>
                <a:gd name="connsiteY79" fmla="*/ 190243 h 361333"/>
                <a:gd name="connsiteX80" fmla="*/ 192976 w 361670"/>
                <a:gd name="connsiteY80" fmla="*/ 152577 h 361333"/>
                <a:gd name="connsiteX81" fmla="*/ 198088 w 361670"/>
                <a:gd name="connsiteY81" fmla="*/ 150662 h 361333"/>
                <a:gd name="connsiteX82" fmla="*/ 201922 w 361670"/>
                <a:gd name="connsiteY82" fmla="*/ 152577 h 361333"/>
                <a:gd name="connsiteX83" fmla="*/ 201922 w 361670"/>
                <a:gd name="connsiteY83" fmla="*/ 140448 h 361333"/>
                <a:gd name="connsiteX84" fmla="*/ 207034 w 361670"/>
                <a:gd name="connsiteY84" fmla="*/ 127041 h 361333"/>
                <a:gd name="connsiteX85" fmla="*/ 221731 w 361670"/>
                <a:gd name="connsiteY85" fmla="*/ 120657 h 361333"/>
                <a:gd name="connsiteX86" fmla="*/ 221731 w 361670"/>
                <a:gd name="connsiteY86" fmla="*/ 111081 h 361333"/>
                <a:gd name="connsiteX87" fmla="*/ 235150 w 361670"/>
                <a:gd name="connsiteY87" fmla="*/ 95121 h 361333"/>
                <a:gd name="connsiteX88" fmla="*/ 235150 w 361670"/>
                <a:gd name="connsiteY88" fmla="*/ 87461 h 361333"/>
                <a:gd name="connsiteX89" fmla="*/ 240901 w 361670"/>
                <a:gd name="connsiteY89" fmla="*/ 81077 h 361333"/>
                <a:gd name="connsiteX90" fmla="*/ 203839 w 361670"/>
                <a:gd name="connsiteY90" fmla="*/ 81077 h 361333"/>
                <a:gd name="connsiteX91" fmla="*/ 203839 w 361670"/>
                <a:gd name="connsiteY91" fmla="*/ 92568 h 361333"/>
                <a:gd name="connsiteX92" fmla="*/ 197449 w 361670"/>
                <a:gd name="connsiteY92" fmla="*/ 98952 h 361333"/>
                <a:gd name="connsiteX93" fmla="*/ 191059 w 361670"/>
                <a:gd name="connsiteY93" fmla="*/ 92568 h 361333"/>
                <a:gd name="connsiteX94" fmla="*/ 191059 w 361670"/>
                <a:gd name="connsiteY94" fmla="*/ 74693 h 361333"/>
                <a:gd name="connsiteX95" fmla="*/ 197449 w 361670"/>
                <a:gd name="connsiteY95" fmla="*/ 68309 h 361333"/>
                <a:gd name="connsiteX96" fmla="*/ 249847 w 361670"/>
                <a:gd name="connsiteY96" fmla="*/ 68309 h 361333"/>
                <a:gd name="connsiteX97" fmla="*/ 256237 w 361670"/>
                <a:gd name="connsiteY97" fmla="*/ 74693 h 361333"/>
                <a:gd name="connsiteX98" fmla="*/ 256237 w 361670"/>
                <a:gd name="connsiteY98" fmla="*/ 81077 h 361333"/>
                <a:gd name="connsiteX99" fmla="*/ 258154 w 361670"/>
                <a:gd name="connsiteY99" fmla="*/ 81077 h 361333"/>
                <a:gd name="connsiteX100" fmla="*/ 264544 w 361670"/>
                <a:gd name="connsiteY100" fmla="*/ 87461 h 361333"/>
                <a:gd name="connsiteX101" fmla="*/ 264544 w 361670"/>
                <a:gd name="connsiteY101" fmla="*/ 95121 h 361333"/>
                <a:gd name="connsiteX102" fmla="*/ 273489 w 361670"/>
                <a:gd name="connsiteY102" fmla="*/ 99590 h 361333"/>
                <a:gd name="connsiteX103" fmla="*/ 277962 w 361670"/>
                <a:gd name="connsiteY103" fmla="*/ 110443 h 361333"/>
                <a:gd name="connsiteX104" fmla="*/ 277962 w 361670"/>
                <a:gd name="connsiteY104" fmla="*/ 120019 h 361333"/>
                <a:gd name="connsiteX105" fmla="*/ 292659 w 361670"/>
                <a:gd name="connsiteY105" fmla="*/ 125765 h 361333"/>
                <a:gd name="connsiteX106" fmla="*/ 298410 w 361670"/>
                <a:gd name="connsiteY106" fmla="*/ 141724 h 361333"/>
                <a:gd name="connsiteX107" fmla="*/ 296493 w 361670"/>
                <a:gd name="connsiteY107" fmla="*/ 22343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1" y="280257"/>
                    <a:pt x="361671" y="180667"/>
                  </a:cubicBezTo>
                  <a:cubicBezTo>
                    <a:pt x="361671" y="81077"/>
                    <a:pt x="281157" y="0"/>
                    <a:pt x="180835" y="0"/>
                  </a:cubicBezTo>
                  <a:close/>
                  <a:moveTo>
                    <a:pt x="263905" y="187051"/>
                  </a:moveTo>
                  <a:lnTo>
                    <a:pt x="254320" y="187051"/>
                  </a:lnTo>
                  <a:lnTo>
                    <a:pt x="254320" y="197265"/>
                  </a:lnTo>
                  <a:cubicBezTo>
                    <a:pt x="254320" y="201095"/>
                    <a:pt x="251764" y="203649"/>
                    <a:pt x="247930" y="203649"/>
                  </a:cubicBezTo>
                  <a:cubicBezTo>
                    <a:pt x="244096" y="203649"/>
                    <a:pt x="241540" y="201095"/>
                    <a:pt x="241540" y="197265"/>
                  </a:cubicBezTo>
                  <a:lnTo>
                    <a:pt x="241540" y="187051"/>
                  </a:lnTo>
                  <a:lnTo>
                    <a:pt x="231955" y="187051"/>
                  </a:lnTo>
                  <a:cubicBezTo>
                    <a:pt x="228121" y="187051"/>
                    <a:pt x="225565" y="184497"/>
                    <a:pt x="225565" y="180667"/>
                  </a:cubicBezTo>
                  <a:cubicBezTo>
                    <a:pt x="225565" y="176836"/>
                    <a:pt x="228121" y="174283"/>
                    <a:pt x="231955" y="174283"/>
                  </a:cubicBezTo>
                  <a:lnTo>
                    <a:pt x="241540" y="174283"/>
                  </a:lnTo>
                  <a:lnTo>
                    <a:pt x="241540" y="164707"/>
                  </a:lnTo>
                  <a:cubicBezTo>
                    <a:pt x="241540" y="160876"/>
                    <a:pt x="244096" y="158323"/>
                    <a:pt x="247930" y="158323"/>
                  </a:cubicBezTo>
                  <a:cubicBezTo>
                    <a:pt x="251764" y="158323"/>
                    <a:pt x="254320" y="160876"/>
                    <a:pt x="254320" y="164707"/>
                  </a:cubicBezTo>
                  <a:lnTo>
                    <a:pt x="254320" y="174283"/>
                  </a:lnTo>
                  <a:lnTo>
                    <a:pt x="263905" y="174283"/>
                  </a:lnTo>
                  <a:cubicBezTo>
                    <a:pt x="267739" y="174283"/>
                    <a:pt x="270294" y="176836"/>
                    <a:pt x="270294" y="180667"/>
                  </a:cubicBezTo>
                  <a:cubicBezTo>
                    <a:pt x="270294" y="184497"/>
                    <a:pt x="267739" y="187051"/>
                    <a:pt x="263905" y="187051"/>
                  </a:cubicBezTo>
                  <a:close/>
                  <a:moveTo>
                    <a:pt x="296493" y="223439"/>
                  </a:moveTo>
                  <a:cubicBezTo>
                    <a:pt x="296493" y="227270"/>
                    <a:pt x="293937" y="229823"/>
                    <a:pt x="290103" y="229823"/>
                  </a:cubicBezTo>
                  <a:cubicBezTo>
                    <a:pt x="286269" y="229823"/>
                    <a:pt x="283713" y="227270"/>
                    <a:pt x="283713" y="223439"/>
                  </a:cubicBezTo>
                  <a:lnTo>
                    <a:pt x="283713" y="143640"/>
                  </a:lnTo>
                  <a:cubicBezTo>
                    <a:pt x="283713" y="142363"/>
                    <a:pt x="283074" y="138533"/>
                    <a:pt x="281157" y="136617"/>
                  </a:cubicBezTo>
                  <a:cubicBezTo>
                    <a:pt x="279879" y="135341"/>
                    <a:pt x="277962" y="134702"/>
                    <a:pt x="274767" y="134702"/>
                  </a:cubicBezTo>
                  <a:lnTo>
                    <a:pt x="222370" y="134702"/>
                  </a:lnTo>
                  <a:cubicBezTo>
                    <a:pt x="219814" y="134702"/>
                    <a:pt x="212785" y="135341"/>
                    <a:pt x="212785" y="141724"/>
                  </a:cubicBezTo>
                  <a:lnTo>
                    <a:pt x="212785" y="173006"/>
                  </a:lnTo>
                  <a:cubicBezTo>
                    <a:pt x="216619" y="179390"/>
                    <a:pt x="219814" y="186412"/>
                    <a:pt x="220453" y="192158"/>
                  </a:cubicBezTo>
                  <a:cubicBezTo>
                    <a:pt x="221092" y="200457"/>
                    <a:pt x="218536" y="208756"/>
                    <a:pt x="213424" y="214502"/>
                  </a:cubicBezTo>
                  <a:cubicBezTo>
                    <a:pt x="213424" y="214502"/>
                    <a:pt x="213424" y="214502"/>
                    <a:pt x="213424" y="214502"/>
                  </a:cubicBezTo>
                  <a:cubicBezTo>
                    <a:pt x="224287" y="211948"/>
                    <a:pt x="236428" y="213863"/>
                    <a:pt x="243457" y="224078"/>
                  </a:cubicBezTo>
                  <a:cubicBezTo>
                    <a:pt x="244735" y="225355"/>
                    <a:pt x="244735" y="227270"/>
                    <a:pt x="244735" y="229185"/>
                  </a:cubicBezTo>
                  <a:cubicBezTo>
                    <a:pt x="244096" y="231100"/>
                    <a:pt x="243457" y="232377"/>
                    <a:pt x="241540" y="233015"/>
                  </a:cubicBezTo>
                  <a:lnTo>
                    <a:pt x="205756" y="255359"/>
                  </a:lnTo>
                  <a:cubicBezTo>
                    <a:pt x="205117" y="255998"/>
                    <a:pt x="204478" y="255998"/>
                    <a:pt x="203839" y="255998"/>
                  </a:cubicBezTo>
                  <a:lnTo>
                    <a:pt x="171889" y="263659"/>
                  </a:lnTo>
                  <a:cubicBezTo>
                    <a:pt x="171889" y="263659"/>
                    <a:pt x="171250" y="263659"/>
                    <a:pt x="171250" y="263659"/>
                  </a:cubicBezTo>
                  <a:lnTo>
                    <a:pt x="109268" y="271319"/>
                  </a:lnTo>
                  <a:lnTo>
                    <a:pt x="82430" y="291110"/>
                  </a:lnTo>
                  <a:cubicBezTo>
                    <a:pt x="81152" y="291748"/>
                    <a:pt x="79874" y="292387"/>
                    <a:pt x="78596" y="292387"/>
                  </a:cubicBezTo>
                  <a:cubicBezTo>
                    <a:pt x="76679" y="292387"/>
                    <a:pt x="74762" y="291748"/>
                    <a:pt x="73484" y="289833"/>
                  </a:cubicBezTo>
                  <a:cubicBezTo>
                    <a:pt x="71567" y="287279"/>
                    <a:pt x="72206" y="282811"/>
                    <a:pt x="74762" y="280895"/>
                  </a:cubicBezTo>
                  <a:lnTo>
                    <a:pt x="102878" y="260467"/>
                  </a:lnTo>
                  <a:cubicBezTo>
                    <a:pt x="103517" y="259828"/>
                    <a:pt x="104795" y="259190"/>
                    <a:pt x="106073" y="259190"/>
                  </a:cubicBezTo>
                  <a:lnTo>
                    <a:pt x="169333" y="251529"/>
                  </a:lnTo>
                  <a:lnTo>
                    <a:pt x="200005" y="244507"/>
                  </a:lnTo>
                  <a:lnTo>
                    <a:pt x="227482" y="227908"/>
                  </a:lnTo>
                  <a:cubicBezTo>
                    <a:pt x="215980" y="224078"/>
                    <a:pt x="198088" y="235569"/>
                    <a:pt x="197449" y="235569"/>
                  </a:cubicBezTo>
                  <a:cubicBezTo>
                    <a:pt x="196171" y="236207"/>
                    <a:pt x="194893" y="236846"/>
                    <a:pt x="193615" y="236846"/>
                  </a:cubicBezTo>
                  <a:lnTo>
                    <a:pt x="150803" y="233654"/>
                  </a:lnTo>
                  <a:cubicBezTo>
                    <a:pt x="149525" y="233654"/>
                    <a:pt x="147608" y="233015"/>
                    <a:pt x="146969" y="231739"/>
                  </a:cubicBezTo>
                  <a:cubicBezTo>
                    <a:pt x="146969" y="231739"/>
                    <a:pt x="139940" y="224716"/>
                    <a:pt x="136106" y="220247"/>
                  </a:cubicBezTo>
                  <a:cubicBezTo>
                    <a:pt x="132911" y="217055"/>
                    <a:pt x="132911" y="213225"/>
                    <a:pt x="132911" y="211310"/>
                  </a:cubicBezTo>
                  <a:cubicBezTo>
                    <a:pt x="133550" y="204926"/>
                    <a:pt x="139940" y="200457"/>
                    <a:pt x="143774" y="197265"/>
                  </a:cubicBezTo>
                  <a:cubicBezTo>
                    <a:pt x="144413" y="196627"/>
                    <a:pt x="145691" y="195988"/>
                    <a:pt x="146330" y="195350"/>
                  </a:cubicBezTo>
                  <a:cubicBezTo>
                    <a:pt x="148886" y="194073"/>
                    <a:pt x="155915" y="189604"/>
                    <a:pt x="157192" y="187051"/>
                  </a:cubicBezTo>
                  <a:cubicBezTo>
                    <a:pt x="157192" y="187051"/>
                    <a:pt x="156553" y="186412"/>
                    <a:pt x="155915" y="185774"/>
                  </a:cubicBezTo>
                  <a:cubicBezTo>
                    <a:pt x="147608" y="180667"/>
                    <a:pt x="136745" y="188966"/>
                    <a:pt x="124604" y="200457"/>
                  </a:cubicBezTo>
                  <a:cubicBezTo>
                    <a:pt x="117575" y="206841"/>
                    <a:pt x="111185" y="208756"/>
                    <a:pt x="106073" y="210033"/>
                  </a:cubicBezTo>
                  <a:cubicBezTo>
                    <a:pt x="100322" y="211948"/>
                    <a:pt x="99044" y="212587"/>
                    <a:pt x="97766" y="215779"/>
                  </a:cubicBezTo>
                  <a:cubicBezTo>
                    <a:pt x="92015" y="230462"/>
                    <a:pt x="75401" y="236846"/>
                    <a:pt x="74762" y="236846"/>
                  </a:cubicBezTo>
                  <a:cubicBezTo>
                    <a:pt x="71567" y="238123"/>
                    <a:pt x="67733" y="236207"/>
                    <a:pt x="66456" y="233015"/>
                  </a:cubicBezTo>
                  <a:cubicBezTo>
                    <a:pt x="65177" y="229823"/>
                    <a:pt x="67094" y="225993"/>
                    <a:pt x="70289" y="224716"/>
                  </a:cubicBezTo>
                  <a:cubicBezTo>
                    <a:pt x="70289" y="224716"/>
                    <a:pt x="82430" y="219609"/>
                    <a:pt x="86264" y="210671"/>
                  </a:cubicBezTo>
                  <a:cubicBezTo>
                    <a:pt x="90098" y="201095"/>
                    <a:pt x="97127" y="199180"/>
                    <a:pt x="102878" y="197265"/>
                  </a:cubicBezTo>
                  <a:cubicBezTo>
                    <a:pt x="107351" y="195988"/>
                    <a:pt x="111824" y="194711"/>
                    <a:pt x="116297" y="190243"/>
                  </a:cubicBezTo>
                  <a:cubicBezTo>
                    <a:pt x="128438" y="179390"/>
                    <a:pt x="146330" y="163430"/>
                    <a:pt x="163582" y="174283"/>
                  </a:cubicBezTo>
                  <a:cubicBezTo>
                    <a:pt x="169333" y="178113"/>
                    <a:pt x="170611" y="182582"/>
                    <a:pt x="170611" y="185774"/>
                  </a:cubicBezTo>
                  <a:cubicBezTo>
                    <a:pt x="170611" y="194711"/>
                    <a:pt x="161027" y="200457"/>
                    <a:pt x="153998" y="204926"/>
                  </a:cubicBezTo>
                  <a:cubicBezTo>
                    <a:pt x="153358" y="205564"/>
                    <a:pt x="152081" y="206203"/>
                    <a:pt x="151442" y="206203"/>
                  </a:cubicBezTo>
                  <a:cubicBezTo>
                    <a:pt x="148247" y="208118"/>
                    <a:pt x="146969" y="210033"/>
                    <a:pt x="146330" y="210671"/>
                  </a:cubicBezTo>
                  <a:cubicBezTo>
                    <a:pt x="148886" y="213225"/>
                    <a:pt x="152720" y="217055"/>
                    <a:pt x="154637" y="218971"/>
                  </a:cubicBezTo>
                  <a:lnTo>
                    <a:pt x="192976" y="221524"/>
                  </a:lnTo>
                  <a:cubicBezTo>
                    <a:pt x="193615" y="220886"/>
                    <a:pt x="194254" y="220886"/>
                    <a:pt x="194893" y="220247"/>
                  </a:cubicBezTo>
                  <a:cubicBezTo>
                    <a:pt x="187225" y="220247"/>
                    <a:pt x="181474" y="217694"/>
                    <a:pt x="177640" y="213225"/>
                  </a:cubicBezTo>
                  <a:cubicBezTo>
                    <a:pt x="172528" y="208118"/>
                    <a:pt x="170611" y="200457"/>
                    <a:pt x="171889" y="190243"/>
                  </a:cubicBezTo>
                  <a:cubicBezTo>
                    <a:pt x="173167" y="171729"/>
                    <a:pt x="191698" y="153216"/>
                    <a:pt x="192976" y="152577"/>
                  </a:cubicBezTo>
                  <a:cubicBezTo>
                    <a:pt x="194254" y="151300"/>
                    <a:pt x="196171" y="150662"/>
                    <a:pt x="198088" y="150662"/>
                  </a:cubicBezTo>
                  <a:cubicBezTo>
                    <a:pt x="199366" y="150662"/>
                    <a:pt x="200644" y="151300"/>
                    <a:pt x="201922" y="152577"/>
                  </a:cubicBezTo>
                  <a:lnTo>
                    <a:pt x="201922" y="140448"/>
                  </a:lnTo>
                  <a:cubicBezTo>
                    <a:pt x="201922" y="135341"/>
                    <a:pt x="203839" y="130233"/>
                    <a:pt x="207034" y="127041"/>
                  </a:cubicBezTo>
                  <a:cubicBezTo>
                    <a:pt x="211507" y="122573"/>
                    <a:pt x="218536" y="121296"/>
                    <a:pt x="221731" y="120657"/>
                  </a:cubicBezTo>
                  <a:lnTo>
                    <a:pt x="221731" y="111081"/>
                  </a:lnTo>
                  <a:cubicBezTo>
                    <a:pt x="222370" y="105336"/>
                    <a:pt x="226204" y="97037"/>
                    <a:pt x="235150" y="95121"/>
                  </a:cubicBezTo>
                  <a:lnTo>
                    <a:pt x="235150" y="87461"/>
                  </a:lnTo>
                  <a:cubicBezTo>
                    <a:pt x="235150" y="84269"/>
                    <a:pt x="237706" y="81715"/>
                    <a:pt x="240901" y="81077"/>
                  </a:cubicBezTo>
                  <a:lnTo>
                    <a:pt x="203839" y="81077"/>
                  </a:lnTo>
                  <a:lnTo>
                    <a:pt x="203839" y="92568"/>
                  </a:lnTo>
                  <a:cubicBezTo>
                    <a:pt x="203839" y="96398"/>
                    <a:pt x="201283" y="98952"/>
                    <a:pt x="197449" y="98952"/>
                  </a:cubicBezTo>
                  <a:cubicBezTo>
                    <a:pt x="193615" y="98952"/>
                    <a:pt x="191059" y="96398"/>
                    <a:pt x="191059" y="92568"/>
                  </a:cubicBezTo>
                  <a:lnTo>
                    <a:pt x="191059" y="74693"/>
                  </a:lnTo>
                  <a:cubicBezTo>
                    <a:pt x="191059" y="70862"/>
                    <a:pt x="193615" y="68309"/>
                    <a:pt x="197449" y="68309"/>
                  </a:cubicBezTo>
                  <a:lnTo>
                    <a:pt x="249847" y="68309"/>
                  </a:lnTo>
                  <a:cubicBezTo>
                    <a:pt x="253681" y="68309"/>
                    <a:pt x="256237" y="70862"/>
                    <a:pt x="256237" y="74693"/>
                  </a:cubicBezTo>
                  <a:lnTo>
                    <a:pt x="256237" y="81077"/>
                  </a:lnTo>
                  <a:lnTo>
                    <a:pt x="258154" y="81077"/>
                  </a:lnTo>
                  <a:cubicBezTo>
                    <a:pt x="261987" y="81077"/>
                    <a:pt x="264544" y="83630"/>
                    <a:pt x="264544" y="87461"/>
                  </a:cubicBezTo>
                  <a:lnTo>
                    <a:pt x="264544" y="95121"/>
                  </a:lnTo>
                  <a:cubicBezTo>
                    <a:pt x="267100" y="95760"/>
                    <a:pt x="270294" y="97037"/>
                    <a:pt x="273489" y="99590"/>
                  </a:cubicBezTo>
                  <a:cubicBezTo>
                    <a:pt x="275407" y="101505"/>
                    <a:pt x="277962" y="105336"/>
                    <a:pt x="277962" y="110443"/>
                  </a:cubicBezTo>
                  <a:lnTo>
                    <a:pt x="277962" y="120019"/>
                  </a:lnTo>
                  <a:cubicBezTo>
                    <a:pt x="285630" y="120019"/>
                    <a:pt x="290103" y="123211"/>
                    <a:pt x="292659" y="125765"/>
                  </a:cubicBezTo>
                  <a:cubicBezTo>
                    <a:pt x="299049" y="132149"/>
                    <a:pt x="298410" y="141086"/>
                    <a:pt x="298410" y="141724"/>
                  </a:cubicBezTo>
                  <a:lnTo>
                    <a:pt x="296493" y="223439"/>
                  </a:lnTo>
                  <a:close/>
                </a:path>
              </a:pathLst>
            </a:custGeom>
            <a:grpFill/>
            <a:ln w="6390" cap="flat">
              <a:noFill/>
              <a:prstDash val="solid"/>
              <a:miter/>
            </a:ln>
          </p:spPr>
          <p:txBody>
            <a:bodyPr rtlCol="0" anchor="ctr"/>
            <a:lstStyle/>
            <a:p>
              <a:endParaRPr lang="en-US"/>
            </a:p>
          </p:txBody>
        </p:sp>
      </p:grpSp>
      <p:sp>
        <p:nvSpPr>
          <p:cNvPr id="6" name="Rectangle 2">
            <a:extLst>
              <a:ext uri="{FF2B5EF4-FFF2-40B4-BE49-F238E27FC236}">
                <a16:creationId xmlns:a16="http://schemas.microsoft.com/office/drawing/2014/main" id="{CA8E3E64-14F7-261D-593D-5C826829D4DF}"/>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Descrizione dei servizi: servizi continuativi</a:t>
            </a:r>
            <a:endParaRPr lang="it-IT" sz="2400" b="1" dirty="0">
              <a:solidFill>
                <a:schemeClr val="tx2">
                  <a:lumMod val="50000"/>
                </a:schemeClr>
              </a:solidFill>
              <a:latin typeface="Aptos" panose="020B0004020202020204" pitchFamily="34" charset="0"/>
              <a:ea typeface="+mj-ea"/>
            </a:endParaRPr>
          </a:p>
        </p:txBody>
      </p:sp>
      <p:sp>
        <p:nvSpPr>
          <p:cNvPr id="2" name="TextBox 1">
            <a:extLst>
              <a:ext uri="{FF2B5EF4-FFF2-40B4-BE49-F238E27FC236}">
                <a16:creationId xmlns:a16="http://schemas.microsoft.com/office/drawing/2014/main" id="{CE5EFEC4-2361-D671-D1CC-9A842C8B5B42}"/>
              </a:ext>
            </a:extLst>
          </p:cNvPr>
          <p:cNvSpPr txBox="1"/>
          <p:nvPr/>
        </p:nvSpPr>
        <p:spPr>
          <a:xfrm>
            <a:off x="664664" y="4696849"/>
            <a:ext cx="7762160" cy="954107"/>
          </a:xfrm>
          <a:prstGeom prst="rect">
            <a:avLst/>
          </a:prstGeom>
          <a:noFill/>
        </p:spPr>
        <p:txBody>
          <a:bodyPr wrap="square" rtlCol="0">
            <a:spAutoFit/>
          </a:bodyPr>
          <a:lstStyle/>
          <a:p>
            <a:pPr algn="just"/>
            <a:r>
              <a:rPr lang="it-IT" sz="1400" dirty="0">
                <a:latin typeface="Aptos" panose="020B0004020202020204" pitchFamily="34" charset="0"/>
              </a:rPr>
              <a:t>I servizi di pulizia e sanificazione, raccolta e movimentazione interna dei rifiuti e di gestione del materiale igienico saranno remunerati con un </a:t>
            </a:r>
            <a:r>
              <a:rPr lang="it-IT" sz="1400" b="1" dirty="0">
                <a:latin typeface="Aptos" panose="020B0004020202020204" pitchFamily="34" charset="0"/>
              </a:rPr>
              <a:t>canone €/mq  differenziato in base alle aree di rischio</a:t>
            </a:r>
          </a:p>
          <a:p>
            <a:pPr marL="285750" indent="-285750" algn="just">
              <a:buFontTx/>
              <a:buChar char="-"/>
            </a:pPr>
            <a:endParaRPr lang="it-IT" sz="1400" dirty="0">
              <a:latin typeface="Aptos" panose="020B0004020202020204" pitchFamily="34" charset="0"/>
            </a:endParaRPr>
          </a:p>
        </p:txBody>
      </p:sp>
    </p:spTree>
    <p:extLst>
      <p:ext uri="{BB962C8B-B14F-4D97-AF65-F5344CB8AC3E}">
        <p14:creationId xmlns:p14="http://schemas.microsoft.com/office/powerpoint/2010/main" val="179898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63866AB-98B8-1D01-1E01-6E858B846464}"/>
              </a:ext>
            </a:extLst>
          </p:cNvPr>
          <p:cNvSpPr/>
          <p:nvPr/>
        </p:nvSpPr>
        <p:spPr>
          <a:xfrm>
            <a:off x="455612" y="981130"/>
            <a:ext cx="8232775" cy="5384800"/>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w="5715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194A3E0-3045-AC5D-0997-14B9451E94F3}"/>
              </a:ext>
            </a:extLst>
          </p:cNvPr>
          <p:cNvSpPr txBox="1"/>
          <p:nvPr/>
        </p:nvSpPr>
        <p:spPr>
          <a:xfrm>
            <a:off x="550545" y="1079104"/>
            <a:ext cx="8006080" cy="4724370"/>
          </a:xfrm>
          <a:prstGeom prst="rect">
            <a:avLst/>
          </a:prstGeom>
          <a:noFill/>
        </p:spPr>
        <p:txBody>
          <a:bodyPr wrap="square" rtlCol="0">
            <a:spAutoFit/>
          </a:bodyPr>
          <a:lstStyle/>
          <a:p>
            <a:pPr algn="just">
              <a:spcBef>
                <a:spcPts val="600"/>
              </a:spcBef>
            </a:pPr>
            <a:r>
              <a:rPr lang="it-IT" sz="2000" b="1" dirty="0">
                <a:solidFill>
                  <a:schemeClr val="tx2">
                    <a:lumMod val="75000"/>
                  </a:schemeClr>
                </a:solidFill>
                <a:effectLst/>
                <a:latin typeface="Aptos" panose="020B0004020202020204" pitchFamily="34" charset="0"/>
                <a:ea typeface="Calibri" panose="020F0502020204030204" pitchFamily="34" charset="0"/>
              </a:rPr>
              <a:t>            Presidio fisso</a:t>
            </a:r>
          </a:p>
          <a:p>
            <a:pPr algn="just"/>
            <a:endParaRPr lang="it-IT" sz="1400" dirty="0">
              <a:effectLst/>
              <a:latin typeface="Aptos" panose="020B0004020202020204" pitchFamily="34" charset="0"/>
              <a:ea typeface="Calibri" panose="020F0502020204030204" pitchFamily="34" charset="0"/>
            </a:endParaRPr>
          </a:p>
          <a:p>
            <a:pPr algn="just">
              <a:spcAft>
                <a:spcPts val="600"/>
              </a:spcAft>
            </a:pPr>
            <a:r>
              <a:rPr lang="it-IT" sz="1400" dirty="0">
                <a:latin typeface="Aptos" panose="020B0004020202020204" pitchFamily="34" charset="0"/>
              </a:rPr>
              <a:t>Ove richiesto dalla singola Azienda in fase di appalto, il Fornitore dovrà garantire il servizio di presidio fisso, cioè </a:t>
            </a:r>
            <a:r>
              <a:rPr lang="it-IT" sz="1400" b="1" dirty="0">
                <a:solidFill>
                  <a:schemeClr val="tx2">
                    <a:lumMod val="75000"/>
                  </a:schemeClr>
                </a:solidFill>
                <a:latin typeface="Aptos" panose="020B0004020202020204" pitchFamily="34" charset="0"/>
              </a:rPr>
              <a:t>la presenza stabile, per un determinato numero di ore, presso i servizi e/o i reparti, </a:t>
            </a:r>
            <a:r>
              <a:rPr lang="it-IT" sz="1400" dirty="0">
                <a:latin typeface="Aptos" panose="020B0004020202020204" pitchFamily="34" charset="0"/>
              </a:rPr>
              <a:t>e tutto secondo quanto concordato con l’Azienda richiedente, del numero di operatori necessari per lo svolgimento delle attività definite dal presente capitolato secondo l’area di rischio presso cui sarà richiesto e attivato il suddetto presidio fisso. </a:t>
            </a:r>
          </a:p>
          <a:p>
            <a:pPr algn="just"/>
            <a:r>
              <a:rPr lang="it-IT" sz="1400" dirty="0">
                <a:latin typeface="Aptos" panose="020B0004020202020204" pitchFamily="34" charset="0"/>
              </a:rPr>
              <a:t>Ciascuna Azienda che usufruirà del servizio di Presidio Fisso dovrà garantirne l’attivazione </a:t>
            </a:r>
            <a:r>
              <a:rPr lang="it-IT" sz="1400" b="1" dirty="0">
                <a:solidFill>
                  <a:schemeClr val="tx2">
                    <a:lumMod val="75000"/>
                  </a:schemeClr>
                </a:solidFill>
                <a:latin typeface="Aptos" panose="020B0004020202020204" pitchFamily="34" charset="0"/>
              </a:rPr>
              <a:t>per almeno 30 giorni consecutivi</a:t>
            </a:r>
            <a:r>
              <a:rPr lang="it-IT" sz="1400" dirty="0">
                <a:latin typeface="Aptos" panose="020B0004020202020204" pitchFamily="34" charset="0"/>
              </a:rPr>
              <a:t>.</a:t>
            </a:r>
          </a:p>
          <a:p>
            <a:pPr algn="just"/>
            <a:endParaRPr lang="it-IT" sz="1400" dirty="0">
              <a:latin typeface="Aptos" panose="020B0004020202020204" pitchFamily="34" charset="0"/>
            </a:endParaRPr>
          </a:p>
          <a:p>
            <a:pPr algn="just"/>
            <a:r>
              <a:rPr lang="it-IT" sz="1400" dirty="0">
                <a:latin typeface="Aptos" panose="020B0004020202020204" pitchFamily="34" charset="0"/>
              </a:rPr>
              <a:t>Si prevedono le seguenti tipologie di presidio fisso</a:t>
            </a:r>
          </a:p>
          <a:p>
            <a:pPr algn="just"/>
            <a:endParaRPr lang="it-IT" sz="1400" dirty="0">
              <a:latin typeface="Aptos" panose="020B0004020202020204" pitchFamily="34" charset="0"/>
            </a:endParaRPr>
          </a:p>
          <a:p>
            <a:pPr marL="285750" indent="-285750" algn="just">
              <a:spcAft>
                <a:spcPts val="600"/>
              </a:spcAft>
              <a:buClr>
                <a:schemeClr val="tx2">
                  <a:lumMod val="75000"/>
                </a:schemeClr>
              </a:buClr>
              <a:buFont typeface="Wingdings" panose="05000000000000000000" pitchFamily="2" charset="2"/>
              <a:buChar char="§"/>
            </a:pPr>
            <a:r>
              <a:rPr lang="it-IT" sz="1400" dirty="0">
                <a:latin typeface="Aptos" panose="020B0004020202020204" pitchFamily="34" charset="0"/>
              </a:rPr>
              <a:t>Presidio fisso </a:t>
            </a:r>
            <a:r>
              <a:rPr lang="it-IT" sz="1400" b="1" dirty="0">
                <a:solidFill>
                  <a:schemeClr val="tx2">
                    <a:lumMod val="75000"/>
                  </a:schemeClr>
                </a:solidFill>
                <a:latin typeface="Aptos" panose="020B0004020202020204" pitchFamily="34" charset="0"/>
              </a:rPr>
              <a:t>feriale diurno</a:t>
            </a:r>
          </a:p>
          <a:p>
            <a:pPr marL="285750" indent="-285750" algn="just">
              <a:spcAft>
                <a:spcPts val="600"/>
              </a:spcAft>
              <a:buClr>
                <a:schemeClr val="tx2">
                  <a:lumMod val="75000"/>
                </a:schemeClr>
              </a:buClr>
              <a:buFont typeface="Wingdings" panose="05000000000000000000" pitchFamily="2" charset="2"/>
              <a:buChar char="§"/>
            </a:pPr>
            <a:r>
              <a:rPr lang="it-IT" sz="1400" dirty="0">
                <a:latin typeface="Aptos" panose="020B0004020202020204" pitchFamily="34" charset="0"/>
              </a:rPr>
              <a:t>Presidio fisso </a:t>
            </a:r>
            <a:r>
              <a:rPr lang="it-IT" sz="1400" b="1" dirty="0">
                <a:solidFill>
                  <a:schemeClr val="tx2">
                    <a:lumMod val="75000"/>
                  </a:schemeClr>
                </a:solidFill>
                <a:latin typeface="Aptos" panose="020B0004020202020204" pitchFamily="34" charset="0"/>
              </a:rPr>
              <a:t>feriale notturno</a:t>
            </a:r>
          </a:p>
          <a:p>
            <a:pPr marL="285750" indent="-285750" algn="just">
              <a:buClr>
                <a:schemeClr val="tx2">
                  <a:lumMod val="75000"/>
                </a:schemeClr>
              </a:buClr>
              <a:buFont typeface="Wingdings" panose="05000000000000000000" pitchFamily="2" charset="2"/>
              <a:buChar char="§"/>
            </a:pPr>
            <a:r>
              <a:rPr lang="it-IT" sz="1400" dirty="0">
                <a:latin typeface="Aptos" panose="020B0004020202020204" pitchFamily="34" charset="0"/>
              </a:rPr>
              <a:t>Presidio fisso </a:t>
            </a:r>
            <a:r>
              <a:rPr lang="it-IT" sz="1400" b="1" dirty="0">
                <a:solidFill>
                  <a:schemeClr val="tx2">
                    <a:lumMod val="75000"/>
                  </a:schemeClr>
                </a:solidFill>
                <a:latin typeface="Aptos" panose="020B0004020202020204" pitchFamily="34" charset="0"/>
              </a:rPr>
              <a:t>festivo</a:t>
            </a:r>
            <a:r>
              <a:rPr lang="it-IT" sz="1400" dirty="0">
                <a:latin typeface="Aptos" panose="020B0004020202020204" pitchFamily="34" charset="0"/>
              </a:rPr>
              <a:t> </a:t>
            </a:r>
          </a:p>
          <a:p>
            <a:pPr marL="285750" indent="-285750" algn="just">
              <a:buClr>
                <a:schemeClr val="tx2">
                  <a:lumMod val="75000"/>
                </a:schemeClr>
              </a:buClr>
              <a:buFont typeface="Wingdings" panose="05000000000000000000" pitchFamily="2" charset="2"/>
              <a:buChar char="§"/>
            </a:pPr>
            <a:endParaRPr lang="it-IT" sz="1400" dirty="0">
              <a:latin typeface="Aptos" panose="020B0004020202020204" pitchFamily="34" charset="0"/>
            </a:endParaRPr>
          </a:p>
          <a:p>
            <a:pPr algn="just">
              <a:buClr>
                <a:schemeClr val="tx2">
                  <a:lumMod val="75000"/>
                </a:schemeClr>
              </a:buClr>
            </a:pPr>
            <a:endParaRPr lang="it-IT" sz="1400" dirty="0">
              <a:latin typeface="Aptos" panose="020B0004020202020204" pitchFamily="34" charset="0"/>
            </a:endParaRPr>
          </a:p>
          <a:p>
            <a:pPr algn="just"/>
            <a:r>
              <a:rPr lang="it-IT" sz="1400" dirty="0">
                <a:latin typeface="Aptos" panose="020B0004020202020204" pitchFamily="34" charset="0"/>
              </a:rPr>
              <a:t>Si specifica che il servizio in oggetto prevederà una remunerazione </a:t>
            </a:r>
            <a:r>
              <a:rPr lang="it-IT" sz="1400" b="1" dirty="0">
                <a:solidFill>
                  <a:schemeClr val="tx2">
                    <a:lumMod val="75000"/>
                  </a:schemeClr>
                </a:solidFill>
                <a:latin typeface="Aptos" panose="020B0004020202020204" pitchFamily="34" charset="0"/>
              </a:rPr>
              <a:t>€/ora</a:t>
            </a:r>
            <a:endParaRPr lang="it-IT" sz="1400" dirty="0">
              <a:latin typeface="Aptos" panose="020B0004020202020204" pitchFamily="34" charset="0"/>
            </a:endParaRPr>
          </a:p>
          <a:p>
            <a:pPr algn="just">
              <a:buClr>
                <a:schemeClr val="tx2">
                  <a:lumMod val="75000"/>
                </a:schemeClr>
              </a:buClr>
            </a:pPr>
            <a:endParaRPr lang="it-IT" sz="1400" b="1" dirty="0">
              <a:solidFill>
                <a:schemeClr val="tx2">
                  <a:lumMod val="75000"/>
                </a:schemeClr>
              </a:solidFill>
              <a:latin typeface="Aptos" panose="020B0004020202020204" pitchFamily="34" charset="0"/>
            </a:endParaRPr>
          </a:p>
          <a:p>
            <a:pPr algn="just"/>
            <a:endParaRPr lang="it-IT" sz="1400" dirty="0">
              <a:latin typeface="Aptos" panose="020B0004020202020204" pitchFamily="34" charset="0"/>
            </a:endParaRPr>
          </a:p>
        </p:txBody>
      </p:sp>
      <p:grpSp>
        <p:nvGrpSpPr>
          <p:cNvPr id="6" name="Graphic 5">
            <a:extLst>
              <a:ext uri="{FF2B5EF4-FFF2-40B4-BE49-F238E27FC236}">
                <a16:creationId xmlns:a16="http://schemas.microsoft.com/office/drawing/2014/main" id="{18836EB6-C720-AF90-59C8-AB0468FAD686}"/>
              </a:ext>
            </a:extLst>
          </p:cNvPr>
          <p:cNvGrpSpPr/>
          <p:nvPr/>
        </p:nvGrpSpPr>
        <p:grpSpPr>
          <a:xfrm>
            <a:off x="648512" y="1079104"/>
            <a:ext cx="486000" cy="486000"/>
            <a:chOff x="4046747" y="4309350"/>
            <a:chExt cx="362309" cy="361971"/>
          </a:xfrm>
          <a:solidFill>
            <a:srgbClr val="007680"/>
          </a:solidFill>
        </p:grpSpPr>
        <p:sp>
          <p:nvSpPr>
            <p:cNvPr id="9" name="Graphic 5">
              <a:extLst>
                <a:ext uri="{FF2B5EF4-FFF2-40B4-BE49-F238E27FC236}">
                  <a16:creationId xmlns:a16="http://schemas.microsoft.com/office/drawing/2014/main" id="{FB4CA1CC-37C1-F2E8-AA8E-E147B017F6BA}"/>
                </a:ext>
              </a:extLst>
            </p:cNvPr>
            <p:cNvSpPr/>
            <p:nvPr/>
          </p:nvSpPr>
          <p:spPr>
            <a:xfrm>
              <a:off x="4046747" y="4309350"/>
              <a:ext cx="362309" cy="361971"/>
            </a:xfrm>
            <a:custGeom>
              <a:avLst/>
              <a:gdLst>
                <a:gd name="connsiteX0" fmla="*/ 180835 w 362309"/>
                <a:gd name="connsiteY0" fmla="*/ 0 h 361971"/>
                <a:gd name="connsiteX1" fmla="*/ 0 w 362309"/>
                <a:gd name="connsiteY1" fmla="*/ 181305 h 361971"/>
                <a:gd name="connsiteX2" fmla="*/ 181474 w 362309"/>
                <a:gd name="connsiteY2" fmla="*/ 361971 h 361971"/>
                <a:gd name="connsiteX3" fmla="*/ 362310 w 362309"/>
                <a:gd name="connsiteY3" fmla="*/ 180667 h 361971"/>
                <a:gd name="connsiteX4" fmla="*/ 180835 w 362309"/>
                <a:gd name="connsiteY4" fmla="*/ 0 h 361971"/>
                <a:gd name="connsiteX5" fmla="*/ 180835 w 362309"/>
                <a:gd name="connsiteY5" fmla="*/ 0 h 361971"/>
                <a:gd name="connsiteX6" fmla="*/ 180835 w 362309"/>
                <a:gd name="connsiteY6" fmla="*/ 57456 h 361971"/>
                <a:gd name="connsiteX7" fmla="*/ 203839 w 362309"/>
                <a:gd name="connsiteY7" fmla="*/ 80438 h 361971"/>
                <a:gd name="connsiteX8" fmla="*/ 180835 w 362309"/>
                <a:gd name="connsiteY8" fmla="*/ 103420 h 361971"/>
                <a:gd name="connsiteX9" fmla="*/ 157832 w 362309"/>
                <a:gd name="connsiteY9" fmla="*/ 80438 h 361971"/>
                <a:gd name="connsiteX10" fmla="*/ 157832 w 362309"/>
                <a:gd name="connsiteY10" fmla="*/ 80438 h 361971"/>
                <a:gd name="connsiteX11" fmla="*/ 180835 w 362309"/>
                <a:gd name="connsiteY11" fmla="*/ 57456 h 361971"/>
                <a:gd name="connsiteX12" fmla="*/ 180835 w 362309"/>
                <a:gd name="connsiteY12" fmla="*/ 57456 h 361971"/>
                <a:gd name="connsiteX13" fmla="*/ 221092 w 362309"/>
                <a:gd name="connsiteY13" fmla="*/ 214502 h 361971"/>
                <a:gd name="connsiteX14" fmla="*/ 214702 w 362309"/>
                <a:gd name="connsiteY14" fmla="*/ 220886 h 361971"/>
                <a:gd name="connsiteX15" fmla="*/ 204478 w 362309"/>
                <a:gd name="connsiteY15" fmla="*/ 220886 h 361971"/>
                <a:gd name="connsiteX16" fmla="*/ 204478 w 362309"/>
                <a:gd name="connsiteY16" fmla="*/ 298132 h 361971"/>
                <a:gd name="connsiteX17" fmla="*/ 198088 w 362309"/>
                <a:gd name="connsiteY17" fmla="*/ 304516 h 361971"/>
                <a:gd name="connsiteX18" fmla="*/ 191698 w 362309"/>
                <a:gd name="connsiteY18" fmla="*/ 298132 h 361971"/>
                <a:gd name="connsiteX19" fmla="*/ 191698 w 362309"/>
                <a:gd name="connsiteY19" fmla="*/ 220886 h 361971"/>
                <a:gd name="connsiteX20" fmla="*/ 170611 w 362309"/>
                <a:gd name="connsiteY20" fmla="*/ 220886 h 361971"/>
                <a:gd name="connsiteX21" fmla="*/ 170611 w 362309"/>
                <a:gd name="connsiteY21" fmla="*/ 298132 h 361971"/>
                <a:gd name="connsiteX22" fmla="*/ 164221 w 362309"/>
                <a:gd name="connsiteY22" fmla="*/ 304516 h 361971"/>
                <a:gd name="connsiteX23" fmla="*/ 157832 w 362309"/>
                <a:gd name="connsiteY23" fmla="*/ 298132 h 361971"/>
                <a:gd name="connsiteX24" fmla="*/ 157832 w 362309"/>
                <a:gd name="connsiteY24" fmla="*/ 220886 h 361971"/>
                <a:gd name="connsiteX25" fmla="*/ 147608 w 362309"/>
                <a:gd name="connsiteY25" fmla="*/ 220886 h 361971"/>
                <a:gd name="connsiteX26" fmla="*/ 141218 w 362309"/>
                <a:gd name="connsiteY26" fmla="*/ 214502 h 361971"/>
                <a:gd name="connsiteX27" fmla="*/ 141218 w 362309"/>
                <a:gd name="connsiteY27" fmla="*/ 130872 h 361971"/>
                <a:gd name="connsiteX28" fmla="*/ 147608 w 362309"/>
                <a:gd name="connsiteY28" fmla="*/ 124488 h 361971"/>
                <a:gd name="connsiteX29" fmla="*/ 214702 w 362309"/>
                <a:gd name="connsiteY29" fmla="*/ 124488 h 361971"/>
                <a:gd name="connsiteX30" fmla="*/ 221092 w 362309"/>
                <a:gd name="connsiteY30" fmla="*/ 130872 h 361971"/>
                <a:gd name="connsiteX31" fmla="*/ 221092 w 362309"/>
                <a:gd name="connsiteY31" fmla="*/ 214502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2309" h="361971">
                  <a:moveTo>
                    <a:pt x="180835" y="0"/>
                  </a:moveTo>
                  <a:cubicBezTo>
                    <a:pt x="80513" y="0"/>
                    <a:pt x="0" y="81076"/>
                    <a:pt x="0" y="181305"/>
                  </a:cubicBezTo>
                  <a:cubicBezTo>
                    <a:pt x="0" y="281533"/>
                    <a:pt x="81152" y="361971"/>
                    <a:pt x="181474" y="361971"/>
                  </a:cubicBezTo>
                  <a:cubicBezTo>
                    <a:pt x="281157" y="361971"/>
                    <a:pt x="362310" y="280895"/>
                    <a:pt x="362310" y="180667"/>
                  </a:cubicBezTo>
                  <a:cubicBezTo>
                    <a:pt x="362310" y="81076"/>
                    <a:pt x="281157" y="0"/>
                    <a:pt x="180835" y="0"/>
                  </a:cubicBezTo>
                  <a:cubicBezTo>
                    <a:pt x="180835" y="0"/>
                    <a:pt x="180835" y="0"/>
                    <a:pt x="180835" y="0"/>
                  </a:cubicBezTo>
                  <a:close/>
                  <a:moveTo>
                    <a:pt x="180835" y="57456"/>
                  </a:moveTo>
                  <a:cubicBezTo>
                    <a:pt x="193615" y="57456"/>
                    <a:pt x="203839" y="67670"/>
                    <a:pt x="203839" y="80438"/>
                  </a:cubicBezTo>
                  <a:cubicBezTo>
                    <a:pt x="203839" y="93206"/>
                    <a:pt x="193615" y="103420"/>
                    <a:pt x="180835" y="103420"/>
                  </a:cubicBezTo>
                  <a:cubicBezTo>
                    <a:pt x="168055" y="103420"/>
                    <a:pt x="157832" y="93206"/>
                    <a:pt x="157832" y="80438"/>
                  </a:cubicBezTo>
                  <a:cubicBezTo>
                    <a:pt x="157832" y="80438"/>
                    <a:pt x="157832" y="80438"/>
                    <a:pt x="157832" y="80438"/>
                  </a:cubicBezTo>
                  <a:cubicBezTo>
                    <a:pt x="157832" y="67670"/>
                    <a:pt x="168055" y="57456"/>
                    <a:pt x="180835" y="57456"/>
                  </a:cubicBezTo>
                  <a:lnTo>
                    <a:pt x="180835" y="57456"/>
                  </a:lnTo>
                  <a:close/>
                  <a:moveTo>
                    <a:pt x="221092" y="214502"/>
                  </a:moveTo>
                  <a:cubicBezTo>
                    <a:pt x="221092" y="218332"/>
                    <a:pt x="218536" y="220886"/>
                    <a:pt x="214702" y="220886"/>
                  </a:cubicBezTo>
                  <a:lnTo>
                    <a:pt x="204478" y="220886"/>
                  </a:lnTo>
                  <a:lnTo>
                    <a:pt x="204478" y="298132"/>
                  </a:lnTo>
                  <a:cubicBezTo>
                    <a:pt x="204478" y="301962"/>
                    <a:pt x="201922" y="304516"/>
                    <a:pt x="198088" y="304516"/>
                  </a:cubicBezTo>
                  <a:cubicBezTo>
                    <a:pt x="194254" y="304516"/>
                    <a:pt x="191698" y="301962"/>
                    <a:pt x="191698" y="298132"/>
                  </a:cubicBezTo>
                  <a:lnTo>
                    <a:pt x="191698" y="220886"/>
                  </a:lnTo>
                  <a:lnTo>
                    <a:pt x="170611" y="220886"/>
                  </a:lnTo>
                  <a:lnTo>
                    <a:pt x="170611" y="298132"/>
                  </a:lnTo>
                  <a:cubicBezTo>
                    <a:pt x="170611" y="301962"/>
                    <a:pt x="168055" y="304516"/>
                    <a:pt x="164221" y="304516"/>
                  </a:cubicBezTo>
                  <a:cubicBezTo>
                    <a:pt x="160388" y="304516"/>
                    <a:pt x="157832" y="301962"/>
                    <a:pt x="157832" y="298132"/>
                  </a:cubicBezTo>
                  <a:lnTo>
                    <a:pt x="157832" y="220886"/>
                  </a:lnTo>
                  <a:lnTo>
                    <a:pt x="147608" y="220886"/>
                  </a:lnTo>
                  <a:cubicBezTo>
                    <a:pt x="143774" y="220886"/>
                    <a:pt x="141218" y="218332"/>
                    <a:pt x="141218" y="214502"/>
                  </a:cubicBezTo>
                  <a:lnTo>
                    <a:pt x="141218" y="130872"/>
                  </a:lnTo>
                  <a:cubicBezTo>
                    <a:pt x="141218" y="127041"/>
                    <a:pt x="143774" y="124488"/>
                    <a:pt x="147608" y="124488"/>
                  </a:cubicBezTo>
                  <a:lnTo>
                    <a:pt x="214702" y="124488"/>
                  </a:lnTo>
                  <a:cubicBezTo>
                    <a:pt x="218536" y="124488"/>
                    <a:pt x="221092" y="127041"/>
                    <a:pt x="221092" y="130872"/>
                  </a:cubicBezTo>
                  <a:lnTo>
                    <a:pt x="221092" y="214502"/>
                  </a:lnTo>
                  <a:close/>
                </a:path>
              </a:pathLst>
            </a:custGeom>
            <a:solidFill>
              <a:srgbClr val="007680"/>
            </a:solidFill>
            <a:ln w="6390" cap="flat">
              <a:noFill/>
              <a:prstDash val="solid"/>
              <a:miter/>
            </a:ln>
          </p:spPr>
          <p:txBody>
            <a:bodyPr rtlCol="0" anchor="ctr"/>
            <a:lstStyle/>
            <a:p>
              <a:endParaRPr lang="en-US"/>
            </a:p>
          </p:txBody>
        </p:sp>
        <p:sp>
          <p:nvSpPr>
            <p:cNvPr id="10" name="Graphic 5">
              <a:extLst>
                <a:ext uri="{FF2B5EF4-FFF2-40B4-BE49-F238E27FC236}">
                  <a16:creationId xmlns:a16="http://schemas.microsoft.com/office/drawing/2014/main" id="{DC899F93-F397-62E2-2A35-DFF5E3A04F23}"/>
                </a:ext>
              </a:extLst>
            </p:cNvPr>
            <p:cNvSpPr/>
            <p:nvPr/>
          </p:nvSpPr>
          <p:spPr>
            <a:xfrm>
              <a:off x="4200744" y="4446606"/>
              <a:ext cx="54314" cy="70862"/>
            </a:xfrm>
            <a:custGeom>
              <a:avLst/>
              <a:gdLst>
                <a:gd name="connsiteX0" fmla="*/ 0 w 54314"/>
                <a:gd name="connsiteY0" fmla="*/ 0 h 70862"/>
                <a:gd name="connsiteX1" fmla="*/ 54315 w 54314"/>
                <a:gd name="connsiteY1" fmla="*/ 0 h 70862"/>
                <a:gd name="connsiteX2" fmla="*/ 54315 w 54314"/>
                <a:gd name="connsiteY2" fmla="*/ 70862 h 70862"/>
                <a:gd name="connsiteX3" fmla="*/ 0 w 54314"/>
                <a:gd name="connsiteY3" fmla="*/ 70862 h 70862"/>
              </a:gdLst>
              <a:ahLst/>
              <a:cxnLst>
                <a:cxn ang="0">
                  <a:pos x="connsiteX0" y="connsiteY0"/>
                </a:cxn>
                <a:cxn ang="0">
                  <a:pos x="connsiteX1" y="connsiteY1"/>
                </a:cxn>
                <a:cxn ang="0">
                  <a:pos x="connsiteX2" y="connsiteY2"/>
                </a:cxn>
                <a:cxn ang="0">
                  <a:pos x="connsiteX3" y="connsiteY3"/>
                </a:cxn>
              </a:cxnLst>
              <a:rect l="l" t="t" r="r" b="b"/>
              <a:pathLst>
                <a:path w="54314" h="70862">
                  <a:moveTo>
                    <a:pt x="0" y="0"/>
                  </a:moveTo>
                  <a:lnTo>
                    <a:pt x="54315" y="0"/>
                  </a:lnTo>
                  <a:lnTo>
                    <a:pt x="54315" y="70862"/>
                  </a:lnTo>
                  <a:lnTo>
                    <a:pt x="0" y="70862"/>
                  </a:lnTo>
                  <a:close/>
                </a:path>
              </a:pathLst>
            </a:custGeom>
            <a:solidFill>
              <a:srgbClr val="007680"/>
            </a:solidFill>
            <a:ln w="6390" cap="flat">
              <a:noFill/>
              <a:prstDash val="solid"/>
              <a:miter/>
            </a:ln>
          </p:spPr>
          <p:txBody>
            <a:bodyPr rtlCol="0" anchor="ctr"/>
            <a:lstStyle/>
            <a:p>
              <a:endParaRPr lang="en-US"/>
            </a:p>
          </p:txBody>
        </p:sp>
        <p:sp>
          <p:nvSpPr>
            <p:cNvPr id="11" name="Graphic 5">
              <a:extLst>
                <a:ext uri="{FF2B5EF4-FFF2-40B4-BE49-F238E27FC236}">
                  <a16:creationId xmlns:a16="http://schemas.microsoft.com/office/drawing/2014/main" id="{9B3EA47C-9172-F4B9-DE80-175F79D97AF0}"/>
                </a:ext>
              </a:extLst>
            </p:cNvPr>
            <p:cNvSpPr/>
            <p:nvPr/>
          </p:nvSpPr>
          <p:spPr>
            <a:xfrm>
              <a:off x="4217358" y="4380212"/>
              <a:ext cx="20447" cy="20428"/>
            </a:xfrm>
            <a:custGeom>
              <a:avLst/>
              <a:gdLst>
                <a:gd name="connsiteX0" fmla="*/ 10224 w 20447"/>
                <a:gd name="connsiteY0" fmla="*/ 20429 h 20428"/>
                <a:gd name="connsiteX1" fmla="*/ 20448 w 20447"/>
                <a:gd name="connsiteY1" fmla="*/ 10214 h 20428"/>
                <a:gd name="connsiteX2" fmla="*/ 10224 w 20447"/>
                <a:gd name="connsiteY2" fmla="*/ 0 h 20428"/>
                <a:gd name="connsiteX3" fmla="*/ 0 w 20447"/>
                <a:gd name="connsiteY3" fmla="*/ 10214 h 20428"/>
                <a:gd name="connsiteX4" fmla="*/ 10224 w 20447"/>
                <a:gd name="connsiteY4" fmla="*/ 20429 h 20428"/>
                <a:gd name="connsiteX5" fmla="*/ 10224 w 20447"/>
                <a:gd name="connsiteY5" fmla="*/ 20429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7" h="20428">
                  <a:moveTo>
                    <a:pt x="10224" y="20429"/>
                  </a:moveTo>
                  <a:cubicBezTo>
                    <a:pt x="15975" y="20429"/>
                    <a:pt x="20448" y="15960"/>
                    <a:pt x="20448" y="10214"/>
                  </a:cubicBezTo>
                  <a:cubicBezTo>
                    <a:pt x="20448" y="4469"/>
                    <a:pt x="15975" y="0"/>
                    <a:pt x="10224" y="0"/>
                  </a:cubicBezTo>
                  <a:cubicBezTo>
                    <a:pt x="4473" y="0"/>
                    <a:pt x="0" y="4469"/>
                    <a:pt x="0" y="10214"/>
                  </a:cubicBezTo>
                  <a:cubicBezTo>
                    <a:pt x="0" y="15322"/>
                    <a:pt x="4473" y="19790"/>
                    <a:pt x="10224" y="20429"/>
                  </a:cubicBezTo>
                  <a:cubicBezTo>
                    <a:pt x="10224" y="19790"/>
                    <a:pt x="10224" y="20429"/>
                    <a:pt x="10224" y="20429"/>
                  </a:cubicBezTo>
                  <a:close/>
                </a:path>
              </a:pathLst>
            </a:custGeom>
            <a:solidFill>
              <a:srgbClr val="007680"/>
            </a:solidFill>
            <a:ln w="6390" cap="flat">
              <a:noFill/>
              <a:prstDash val="solid"/>
              <a:miter/>
            </a:ln>
          </p:spPr>
          <p:txBody>
            <a:bodyPr rtlCol="0" anchor="ctr"/>
            <a:lstStyle/>
            <a:p>
              <a:endParaRPr lang="en-US"/>
            </a:p>
          </p:txBody>
        </p:sp>
      </p:grpSp>
      <p:sp>
        <p:nvSpPr>
          <p:cNvPr id="4" name="Rectangle 2">
            <a:extLst>
              <a:ext uri="{FF2B5EF4-FFF2-40B4-BE49-F238E27FC236}">
                <a16:creationId xmlns:a16="http://schemas.microsoft.com/office/drawing/2014/main" id="{59294B09-7975-60FF-F792-FDA35C6552ED}"/>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a:solidFill>
                  <a:schemeClr val="tx2">
                    <a:lumMod val="50000"/>
                  </a:schemeClr>
                </a:solidFill>
                <a:latin typeface="Aptos" panose="020B0004020202020204" pitchFamily="34" charset="0"/>
              </a:rPr>
              <a:t>Descrizione dei servizi: servizi continuativi</a:t>
            </a:r>
            <a:endParaRPr lang="it-IT" sz="2400" b="1">
              <a:solidFill>
                <a:schemeClr val="tx2">
                  <a:lumMod val="50000"/>
                </a:schemeClr>
              </a:solidFill>
              <a:latin typeface="Aptos" panose="020B0004020202020204" pitchFamily="34" charset="0"/>
              <a:ea typeface="+mj-ea"/>
            </a:endParaRPr>
          </a:p>
        </p:txBody>
      </p:sp>
    </p:spTree>
    <p:extLst>
      <p:ext uri="{BB962C8B-B14F-4D97-AF65-F5344CB8AC3E}">
        <p14:creationId xmlns:p14="http://schemas.microsoft.com/office/powerpoint/2010/main" val="150351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63866AB-98B8-1D01-1E01-6E858B846464}"/>
              </a:ext>
            </a:extLst>
          </p:cNvPr>
          <p:cNvSpPr/>
          <p:nvPr/>
        </p:nvSpPr>
        <p:spPr>
          <a:xfrm>
            <a:off x="443865" y="984794"/>
            <a:ext cx="8232775" cy="5384800"/>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w="5715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194A3E0-3045-AC5D-0997-14B9451E94F3}"/>
              </a:ext>
            </a:extLst>
          </p:cNvPr>
          <p:cNvSpPr txBox="1"/>
          <p:nvPr/>
        </p:nvSpPr>
        <p:spPr>
          <a:xfrm>
            <a:off x="550545" y="1079104"/>
            <a:ext cx="8006080" cy="4816703"/>
          </a:xfrm>
          <a:prstGeom prst="rect">
            <a:avLst/>
          </a:prstGeom>
          <a:noFill/>
        </p:spPr>
        <p:txBody>
          <a:bodyPr wrap="square" rtlCol="0">
            <a:spAutoFit/>
          </a:bodyPr>
          <a:lstStyle/>
          <a:p>
            <a:pPr algn="just">
              <a:spcBef>
                <a:spcPts val="600"/>
              </a:spcBef>
            </a:pPr>
            <a:r>
              <a:rPr lang="it-IT" sz="2000" b="1" dirty="0">
                <a:solidFill>
                  <a:schemeClr val="tx2">
                    <a:lumMod val="75000"/>
                  </a:schemeClr>
                </a:solidFill>
                <a:effectLst/>
                <a:latin typeface="Aptos" panose="020B0004020202020204" pitchFamily="34" charset="0"/>
                <a:ea typeface="Calibri" panose="020F0502020204030204" pitchFamily="34" charset="0"/>
              </a:rPr>
              <a:t>            Pronto intervento a chiamata</a:t>
            </a:r>
          </a:p>
          <a:p>
            <a:pPr algn="just"/>
            <a:endParaRPr lang="it-IT" sz="1400" dirty="0">
              <a:effectLst/>
              <a:latin typeface="Aptos" panose="020B0004020202020204" pitchFamily="34" charset="0"/>
              <a:ea typeface="Calibri" panose="020F0502020204030204" pitchFamily="34" charset="0"/>
            </a:endParaRPr>
          </a:p>
          <a:p>
            <a:pPr algn="just">
              <a:spcAft>
                <a:spcPts val="600"/>
              </a:spcAft>
            </a:pPr>
            <a:r>
              <a:rPr lang="it-IT" sz="1400" dirty="0">
                <a:latin typeface="Aptos" panose="020B0004020202020204" pitchFamily="34" charset="0"/>
              </a:rPr>
              <a:t>Ove richiesto dalla singola Azienda in fase di appalto, il Fornitore dovrà garantire il servizio «intervento a chiamata». Trattasi di interventi prevedibili e non, da eseguire su tutte le superfici interne ed esterne degli enti, all’occorrenza anche durante il periodo notturno e, specificamente, nelle seguenti fasce orarie:</a:t>
            </a:r>
          </a:p>
          <a:p>
            <a:pPr marL="285750" indent="-285750" algn="just">
              <a:buFont typeface="Arial" panose="020B0604020202020204" pitchFamily="34" charset="0"/>
              <a:buChar char="•"/>
            </a:pPr>
            <a:r>
              <a:rPr lang="it-IT" sz="1400" dirty="0">
                <a:latin typeface="Aptos" panose="020B0004020202020204" pitchFamily="34" charset="0"/>
              </a:rPr>
              <a:t>Diurna, dalle ore </a:t>
            </a:r>
            <a:r>
              <a:rPr lang="it-IT" sz="1400" b="1" dirty="0">
                <a:solidFill>
                  <a:schemeClr val="tx2">
                    <a:lumMod val="75000"/>
                  </a:schemeClr>
                </a:solidFill>
                <a:latin typeface="Aptos" panose="020B0004020202020204" pitchFamily="34" charset="0"/>
              </a:rPr>
              <a:t>06:00 </a:t>
            </a:r>
            <a:r>
              <a:rPr lang="it-IT" sz="1400" dirty="0">
                <a:latin typeface="Aptos" panose="020B0004020202020204" pitchFamily="34" charset="0"/>
              </a:rPr>
              <a:t>alle ore </a:t>
            </a:r>
            <a:r>
              <a:rPr lang="it-IT" sz="1400" b="1" dirty="0">
                <a:solidFill>
                  <a:schemeClr val="tx2">
                    <a:lumMod val="75000"/>
                  </a:schemeClr>
                </a:solidFill>
                <a:latin typeface="Aptos" panose="020B0004020202020204" pitchFamily="34" charset="0"/>
              </a:rPr>
              <a:t>22:00</a:t>
            </a:r>
          </a:p>
          <a:p>
            <a:pPr marL="285750" indent="-285750" algn="just">
              <a:buFont typeface="Arial" panose="020B0604020202020204" pitchFamily="34" charset="0"/>
              <a:buChar char="•"/>
            </a:pPr>
            <a:r>
              <a:rPr lang="it-IT" sz="1400" dirty="0">
                <a:latin typeface="Aptos" panose="020B0004020202020204" pitchFamily="34" charset="0"/>
              </a:rPr>
              <a:t>Notturna, dalle ore </a:t>
            </a:r>
            <a:r>
              <a:rPr lang="it-IT" sz="1400" b="1" dirty="0">
                <a:solidFill>
                  <a:schemeClr val="tx2">
                    <a:lumMod val="75000"/>
                  </a:schemeClr>
                </a:solidFill>
                <a:latin typeface="Aptos" panose="020B0004020202020204" pitchFamily="34" charset="0"/>
              </a:rPr>
              <a:t>22:00</a:t>
            </a:r>
            <a:r>
              <a:rPr lang="it-IT" sz="1400" dirty="0">
                <a:latin typeface="Aptos" panose="020B0004020202020204" pitchFamily="34" charset="0"/>
              </a:rPr>
              <a:t> alle ore </a:t>
            </a:r>
            <a:r>
              <a:rPr lang="it-IT" sz="1400" b="1" dirty="0">
                <a:solidFill>
                  <a:schemeClr val="tx2">
                    <a:lumMod val="75000"/>
                  </a:schemeClr>
                </a:solidFill>
                <a:latin typeface="Aptos" panose="020B0004020202020204" pitchFamily="34" charset="0"/>
              </a:rPr>
              <a:t>06:00</a:t>
            </a:r>
          </a:p>
          <a:p>
            <a:pPr algn="just"/>
            <a:endParaRPr lang="it-IT" sz="1400" b="1" dirty="0">
              <a:solidFill>
                <a:schemeClr val="tx2">
                  <a:lumMod val="75000"/>
                </a:schemeClr>
              </a:solidFill>
              <a:latin typeface="Aptos" panose="020B0004020202020204" pitchFamily="34" charset="0"/>
            </a:endParaRPr>
          </a:p>
          <a:p>
            <a:pPr algn="just">
              <a:spcAft>
                <a:spcPts val="600"/>
              </a:spcAft>
            </a:pPr>
            <a:r>
              <a:rPr lang="it-IT" sz="1400" dirty="0">
                <a:latin typeface="Aptos" panose="020B0004020202020204" pitchFamily="34" charset="0"/>
              </a:rPr>
              <a:t>Tra gli interventi a chiamata rientrano a titolo esemplificativo e non esaustivo le seguenti attività:</a:t>
            </a:r>
          </a:p>
          <a:p>
            <a:pPr marL="285750" indent="-285750" algn="just">
              <a:spcAft>
                <a:spcPts val="600"/>
              </a:spcAft>
              <a:buClr>
                <a:schemeClr val="tx2">
                  <a:lumMod val="75000"/>
                </a:schemeClr>
              </a:buClr>
              <a:buFont typeface="Wingdings" panose="05000000000000000000" pitchFamily="2" charset="2"/>
              <a:buChar char="ü"/>
            </a:pPr>
            <a:r>
              <a:rPr lang="it-IT" sz="1400" b="1" dirty="0">
                <a:solidFill>
                  <a:schemeClr val="tx2">
                    <a:lumMod val="75000"/>
                  </a:schemeClr>
                </a:solidFill>
                <a:latin typeface="Aptos" panose="020B0004020202020204" pitchFamily="34" charset="0"/>
              </a:rPr>
              <a:t>pulizia ed eventuale disinfezione delle superfici occasionalmente sporcate </a:t>
            </a:r>
            <a:r>
              <a:rPr lang="it-IT" sz="1400" dirty="0">
                <a:latin typeface="Aptos" panose="020B0004020202020204" pitchFamily="34" charset="0"/>
              </a:rPr>
              <a:t>dagli utenti nelle aree comuni (sversamenti di bevande, alimenti e/o altri materiali biologici e non);</a:t>
            </a:r>
          </a:p>
          <a:p>
            <a:pPr marL="285750" indent="-285750" algn="just">
              <a:spcAft>
                <a:spcPts val="600"/>
              </a:spcAft>
              <a:buClr>
                <a:schemeClr val="tx2">
                  <a:lumMod val="75000"/>
                </a:schemeClr>
              </a:buClr>
              <a:buFont typeface="Wingdings" panose="05000000000000000000" pitchFamily="2" charset="2"/>
              <a:buChar char="ü"/>
            </a:pPr>
            <a:r>
              <a:rPr lang="it-IT" sz="1400" b="1" dirty="0">
                <a:solidFill>
                  <a:schemeClr val="tx2">
                    <a:lumMod val="75000"/>
                  </a:schemeClr>
                </a:solidFill>
                <a:latin typeface="Aptos" panose="020B0004020202020204" pitchFamily="34" charset="0"/>
              </a:rPr>
              <a:t>interventi di pulizia straordinari non prevedibili</a:t>
            </a:r>
            <a:r>
              <a:rPr lang="it-IT" sz="1400" dirty="0">
                <a:latin typeface="Aptos" panose="020B0004020202020204" pitchFamily="34" charset="0"/>
              </a:rPr>
              <a:t>, da eseguirsi immediatamente;</a:t>
            </a:r>
          </a:p>
          <a:p>
            <a:pPr marL="285750" indent="-285750" algn="just">
              <a:spcAft>
                <a:spcPts val="600"/>
              </a:spcAft>
              <a:buClr>
                <a:schemeClr val="tx2">
                  <a:lumMod val="75000"/>
                </a:schemeClr>
              </a:buClr>
              <a:buFont typeface="Wingdings" panose="05000000000000000000" pitchFamily="2" charset="2"/>
              <a:buChar char="ü"/>
            </a:pPr>
            <a:r>
              <a:rPr lang="it-IT" sz="1400" b="1" dirty="0">
                <a:solidFill>
                  <a:schemeClr val="tx2">
                    <a:lumMod val="75000"/>
                  </a:schemeClr>
                </a:solidFill>
                <a:latin typeface="Aptos" panose="020B0004020202020204" pitchFamily="34" charset="0"/>
              </a:rPr>
              <a:t>pulizia dopo lavori di tinteggiatura o muratura e traslochi</a:t>
            </a:r>
            <a:r>
              <a:rPr lang="it-IT" sz="1400" dirty="0">
                <a:solidFill>
                  <a:schemeClr val="tx2">
                    <a:lumMod val="75000"/>
                  </a:schemeClr>
                </a:solidFill>
                <a:latin typeface="Aptos" panose="020B0004020202020204" pitchFamily="34" charset="0"/>
              </a:rPr>
              <a:t>.</a:t>
            </a:r>
          </a:p>
          <a:p>
            <a:pPr marL="285750" indent="-285750" algn="just">
              <a:spcAft>
                <a:spcPts val="600"/>
              </a:spcAft>
              <a:buClr>
                <a:schemeClr val="tx2">
                  <a:lumMod val="75000"/>
                </a:schemeClr>
              </a:buClr>
              <a:buFont typeface="Wingdings" panose="05000000000000000000" pitchFamily="2" charset="2"/>
              <a:buChar char="ü"/>
            </a:pPr>
            <a:endParaRPr lang="it-IT" sz="1400" dirty="0">
              <a:solidFill>
                <a:schemeClr val="tx2">
                  <a:lumMod val="75000"/>
                </a:schemeClr>
              </a:solidFill>
              <a:latin typeface="Aptos" panose="020B0004020202020204" pitchFamily="34" charset="0"/>
            </a:endParaRPr>
          </a:p>
          <a:p>
            <a:pPr algn="just">
              <a:spcAft>
                <a:spcPts val="600"/>
              </a:spcAft>
              <a:buClr>
                <a:schemeClr val="tx2">
                  <a:lumMod val="75000"/>
                </a:schemeClr>
              </a:buClr>
            </a:pPr>
            <a:r>
              <a:rPr lang="it-IT" sz="1400" dirty="0">
                <a:latin typeface="Aptos" panose="020B0004020202020204" pitchFamily="34" charset="0"/>
              </a:rPr>
              <a:t>A seguito di chiamata, il Fornitore dovrà intervenire </a:t>
            </a:r>
            <a:r>
              <a:rPr lang="it-IT" sz="1400" b="1" dirty="0">
                <a:solidFill>
                  <a:schemeClr val="tx2">
                    <a:lumMod val="75000"/>
                  </a:schemeClr>
                </a:solidFill>
                <a:latin typeface="Aptos" panose="020B0004020202020204" pitchFamily="34" charset="0"/>
              </a:rPr>
              <a:t>entro 60 minuti </a:t>
            </a:r>
            <a:r>
              <a:rPr lang="it-IT" sz="1400" dirty="0">
                <a:latin typeface="Aptos" panose="020B0004020202020204" pitchFamily="34" charset="0"/>
              </a:rPr>
              <a:t>o diverso termine definito dalla specifica Azienda. </a:t>
            </a:r>
          </a:p>
          <a:p>
            <a:pPr algn="just"/>
            <a:endParaRPr lang="it-IT" sz="1400" dirty="0">
              <a:latin typeface="Aptos" panose="020B0004020202020204" pitchFamily="34" charset="0"/>
            </a:endParaRPr>
          </a:p>
          <a:p>
            <a:pPr algn="just"/>
            <a:r>
              <a:rPr lang="it-IT" sz="1400" dirty="0">
                <a:latin typeface="Aptos" panose="020B0004020202020204" pitchFamily="34" charset="0"/>
              </a:rPr>
              <a:t>Si specifica che il servizio in oggetto prevederà una remunerazione </a:t>
            </a:r>
            <a:r>
              <a:rPr lang="it-IT" sz="1400" b="1" dirty="0">
                <a:solidFill>
                  <a:schemeClr val="tx2">
                    <a:lumMod val="75000"/>
                  </a:schemeClr>
                </a:solidFill>
                <a:latin typeface="Aptos" panose="020B0004020202020204" pitchFamily="34" charset="0"/>
              </a:rPr>
              <a:t>€/ora</a:t>
            </a:r>
            <a:endParaRPr lang="it-IT" sz="1400" dirty="0">
              <a:latin typeface="Aptos" panose="020B0004020202020204" pitchFamily="34" charset="0"/>
            </a:endParaRPr>
          </a:p>
        </p:txBody>
      </p:sp>
      <p:grpSp>
        <p:nvGrpSpPr>
          <p:cNvPr id="4" name="Graphic 4">
            <a:extLst>
              <a:ext uri="{FF2B5EF4-FFF2-40B4-BE49-F238E27FC236}">
                <a16:creationId xmlns:a16="http://schemas.microsoft.com/office/drawing/2014/main" id="{49EDD26B-12B7-D51A-C23E-68415645EFA3}"/>
              </a:ext>
            </a:extLst>
          </p:cNvPr>
          <p:cNvGrpSpPr/>
          <p:nvPr/>
        </p:nvGrpSpPr>
        <p:grpSpPr>
          <a:xfrm>
            <a:off x="648335" y="1079104"/>
            <a:ext cx="486000" cy="486000"/>
            <a:chOff x="4045469" y="1402723"/>
            <a:chExt cx="362309" cy="361971"/>
          </a:xfrm>
          <a:solidFill>
            <a:schemeClr val="accent1">
              <a:lumMod val="75000"/>
            </a:schemeClr>
          </a:solidFill>
        </p:grpSpPr>
        <p:sp>
          <p:nvSpPr>
            <p:cNvPr id="5" name="Graphic 4">
              <a:extLst>
                <a:ext uri="{FF2B5EF4-FFF2-40B4-BE49-F238E27FC236}">
                  <a16:creationId xmlns:a16="http://schemas.microsoft.com/office/drawing/2014/main" id="{CFE3904B-8E58-16F1-3E72-8BE9359DDCE3}"/>
                </a:ext>
              </a:extLst>
            </p:cNvPr>
            <p:cNvSpPr/>
            <p:nvPr/>
          </p:nvSpPr>
          <p:spPr>
            <a:xfrm>
              <a:off x="4196910" y="1483800"/>
              <a:ext cx="60065" cy="22413"/>
            </a:xfrm>
            <a:custGeom>
              <a:avLst/>
              <a:gdLst>
                <a:gd name="connsiteX0" fmla="*/ 30033 w 60065"/>
                <a:gd name="connsiteY0" fmla="*/ 22344 h 22413"/>
                <a:gd name="connsiteX1" fmla="*/ 59426 w 60065"/>
                <a:gd name="connsiteY1" fmla="*/ 12768 h 22413"/>
                <a:gd name="connsiteX2" fmla="*/ 60066 w 60065"/>
                <a:gd name="connsiteY2" fmla="*/ 12130 h 22413"/>
                <a:gd name="connsiteX3" fmla="*/ 57509 w 60065"/>
                <a:gd name="connsiteY3" fmla="*/ 7022 h 22413"/>
                <a:gd name="connsiteX4" fmla="*/ 30672 w 60065"/>
                <a:gd name="connsiteY4" fmla="*/ 0 h 22413"/>
                <a:gd name="connsiteX5" fmla="*/ 0 w 60065"/>
                <a:gd name="connsiteY5" fmla="*/ 12130 h 22413"/>
                <a:gd name="connsiteX6" fmla="*/ 30033 w 60065"/>
                <a:gd name="connsiteY6" fmla="*/ 22344 h 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65" h="22413">
                  <a:moveTo>
                    <a:pt x="30033" y="22344"/>
                  </a:moveTo>
                  <a:cubicBezTo>
                    <a:pt x="40896" y="22982"/>
                    <a:pt x="51119" y="19152"/>
                    <a:pt x="59426" y="12768"/>
                  </a:cubicBezTo>
                  <a:cubicBezTo>
                    <a:pt x="59426" y="12768"/>
                    <a:pt x="60066" y="12130"/>
                    <a:pt x="60066" y="12130"/>
                  </a:cubicBezTo>
                  <a:cubicBezTo>
                    <a:pt x="60066" y="10214"/>
                    <a:pt x="58788" y="8299"/>
                    <a:pt x="57509" y="7022"/>
                  </a:cubicBezTo>
                  <a:cubicBezTo>
                    <a:pt x="53036" y="2554"/>
                    <a:pt x="43451" y="0"/>
                    <a:pt x="30672" y="0"/>
                  </a:cubicBezTo>
                  <a:cubicBezTo>
                    <a:pt x="7668" y="0"/>
                    <a:pt x="1278" y="8299"/>
                    <a:pt x="0" y="12130"/>
                  </a:cubicBezTo>
                  <a:cubicBezTo>
                    <a:pt x="8946" y="19152"/>
                    <a:pt x="19170" y="22344"/>
                    <a:pt x="30033" y="22344"/>
                  </a:cubicBezTo>
                  <a:close/>
                </a:path>
              </a:pathLst>
            </a:custGeom>
            <a:grpFill/>
            <a:ln w="6390"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57E23371-44A1-3515-4FED-EAD21005EB3B}"/>
                </a:ext>
              </a:extLst>
            </p:cNvPr>
            <p:cNvSpPr/>
            <p:nvPr/>
          </p:nvSpPr>
          <p:spPr>
            <a:xfrm>
              <a:off x="4196271" y="1662551"/>
              <a:ext cx="60704" cy="20428"/>
            </a:xfrm>
            <a:custGeom>
              <a:avLst/>
              <a:gdLst>
                <a:gd name="connsiteX0" fmla="*/ 29394 w 60704"/>
                <a:gd name="connsiteY0" fmla="*/ 7661 h 20428"/>
                <a:gd name="connsiteX1" fmla="*/ 5112 w 60704"/>
                <a:gd name="connsiteY1" fmla="*/ 3192 h 20428"/>
                <a:gd name="connsiteX2" fmla="*/ 0 w 60704"/>
                <a:gd name="connsiteY2" fmla="*/ 638 h 20428"/>
                <a:gd name="connsiteX3" fmla="*/ 0 w 60704"/>
                <a:gd name="connsiteY3" fmla="*/ 5107 h 20428"/>
                <a:gd name="connsiteX4" fmla="*/ 3195 w 60704"/>
                <a:gd name="connsiteY4" fmla="*/ 12768 h 20428"/>
                <a:gd name="connsiteX5" fmla="*/ 31310 w 60704"/>
                <a:gd name="connsiteY5" fmla="*/ 20429 h 20428"/>
                <a:gd name="connsiteX6" fmla="*/ 60704 w 60704"/>
                <a:gd name="connsiteY6" fmla="*/ 7022 h 20428"/>
                <a:gd name="connsiteX7" fmla="*/ 60704 w 60704"/>
                <a:gd name="connsiteY7" fmla="*/ 0 h 20428"/>
                <a:gd name="connsiteX8" fmla="*/ 29394 w 60704"/>
                <a:gd name="connsiteY8" fmla="*/ 7661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04" h="20428">
                  <a:moveTo>
                    <a:pt x="29394" y="7661"/>
                  </a:moveTo>
                  <a:cubicBezTo>
                    <a:pt x="21087" y="7661"/>
                    <a:pt x="12780" y="6384"/>
                    <a:pt x="5112" y="3192"/>
                  </a:cubicBezTo>
                  <a:cubicBezTo>
                    <a:pt x="3834" y="2554"/>
                    <a:pt x="1917" y="1915"/>
                    <a:pt x="0" y="638"/>
                  </a:cubicBezTo>
                  <a:lnTo>
                    <a:pt x="0" y="5107"/>
                  </a:lnTo>
                  <a:cubicBezTo>
                    <a:pt x="0" y="7661"/>
                    <a:pt x="639" y="10853"/>
                    <a:pt x="3195" y="12768"/>
                  </a:cubicBezTo>
                  <a:cubicBezTo>
                    <a:pt x="6390" y="15960"/>
                    <a:pt x="14058" y="20429"/>
                    <a:pt x="31310" y="20429"/>
                  </a:cubicBezTo>
                  <a:cubicBezTo>
                    <a:pt x="58788" y="20429"/>
                    <a:pt x="60704" y="7661"/>
                    <a:pt x="60704" y="7022"/>
                  </a:cubicBezTo>
                  <a:lnTo>
                    <a:pt x="60704" y="0"/>
                  </a:lnTo>
                  <a:cubicBezTo>
                    <a:pt x="51119" y="4469"/>
                    <a:pt x="40895" y="7661"/>
                    <a:pt x="29394" y="7661"/>
                  </a:cubicBezTo>
                  <a:close/>
                </a:path>
              </a:pathLst>
            </a:custGeom>
            <a:grpFill/>
            <a:ln w="6390"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B42D3187-6AAE-DCC4-5338-1BC160586419}"/>
                </a:ext>
              </a:extLst>
            </p:cNvPr>
            <p:cNvSpPr/>
            <p:nvPr/>
          </p:nvSpPr>
          <p:spPr>
            <a:xfrm>
              <a:off x="4196910" y="1536148"/>
              <a:ext cx="60704" cy="121070"/>
            </a:xfrm>
            <a:custGeom>
              <a:avLst/>
              <a:gdLst>
                <a:gd name="connsiteX0" fmla="*/ 59426 w 60704"/>
                <a:gd name="connsiteY0" fmla="*/ 111081 h 121070"/>
                <a:gd name="connsiteX1" fmla="*/ 60704 w 60704"/>
                <a:gd name="connsiteY1" fmla="*/ 110443 h 121070"/>
                <a:gd name="connsiteX2" fmla="*/ 60704 w 60704"/>
                <a:gd name="connsiteY2" fmla="*/ 0 h 121070"/>
                <a:gd name="connsiteX3" fmla="*/ 31311 w 60704"/>
                <a:gd name="connsiteY3" fmla="*/ 6384 h 121070"/>
                <a:gd name="connsiteX4" fmla="*/ 30672 w 60704"/>
                <a:gd name="connsiteY4" fmla="*/ 6384 h 121070"/>
                <a:gd name="connsiteX5" fmla="*/ 0 w 60704"/>
                <a:gd name="connsiteY5" fmla="*/ 0 h 121070"/>
                <a:gd name="connsiteX6" fmla="*/ 0 w 60704"/>
                <a:gd name="connsiteY6" fmla="*/ 111081 h 121070"/>
                <a:gd name="connsiteX7" fmla="*/ 1278 w 60704"/>
                <a:gd name="connsiteY7" fmla="*/ 112358 h 121070"/>
                <a:gd name="connsiteX8" fmla="*/ 59426 w 60704"/>
                <a:gd name="connsiteY8" fmla="*/ 111081 h 121070"/>
                <a:gd name="connsiteX9" fmla="*/ 47286 w 60704"/>
                <a:gd name="connsiteY9" fmla="*/ 14045 h 121070"/>
                <a:gd name="connsiteX10" fmla="*/ 54314 w 60704"/>
                <a:gd name="connsiteY10" fmla="*/ 21067 h 121070"/>
                <a:gd name="connsiteX11" fmla="*/ 47286 w 60704"/>
                <a:gd name="connsiteY11" fmla="*/ 28089 h 121070"/>
                <a:gd name="connsiteX12" fmla="*/ 40257 w 60704"/>
                <a:gd name="connsiteY12" fmla="*/ 21067 h 121070"/>
                <a:gd name="connsiteX13" fmla="*/ 40257 w 60704"/>
                <a:gd name="connsiteY13" fmla="*/ 21067 h 121070"/>
                <a:gd name="connsiteX14" fmla="*/ 47286 w 60704"/>
                <a:gd name="connsiteY14" fmla="*/ 14045 h 121070"/>
                <a:gd name="connsiteX15" fmla="*/ 47286 w 60704"/>
                <a:gd name="connsiteY15" fmla="*/ 14045 h 121070"/>
                <a:gd name="connsiteX16" fmla="*/ 47286 w 60704"/>
                <a:gd name="connsiteY16" fmla="*/ 14045 h 121070"/>
                <a:gd name="connsiteX17" fmla="*/ 47286 w 60704"/>
                <a:gd name="connsiteY17" fmla="*/ 33835 h 121070"/>
                <a:gd name="connsiteX18" fmla="*/ 54314 w 60704"/>
                <a:gd name="connsiteY18" fmla="*/ 40857 h 121070"/>
                <a:gd name="connsiteX19" fmla="*/ 47286 w 60704"/>
                <a:gd name="connsiteY19" fmla="*/ 47880 h 121070"/>
                <a:gd name="connsiteX20" fmla="*/ 40257 w 60704"/>
                <a:gd name="connsiteY20" fmla="*/ 40857 h 121070"/>
                <a:gd name="connsiteX21" fmla="*/ 40257 w 60704"/>
                <a:gd name="connsiteY21" fmla="*/ 40857 h 121070"/>
                <a:gd name="connsiteX22" fmla="*/ 47286 w 60704"/>
                <a:gd name="connsiteY22" fmla="*/ 33835 h 121070"/>
                <a:gd name="connsiteX23" fmla="*/ 47286 w 60704"/>
                <a:gd name="connsiteY23" fmla="*/ 33835 h 121070"/>
                <a:gd name="connsiteX24" fmla="*/ 47286 w 60704"/>
                <a:gd name="connsiteY24" fmla="*/ 33835 h 121070"/>
                <a:gd name="connsiteX25" fmla="*/ 47286 w 60704"/>
                <a:gd name="connsiteY25" fmla="*/ 53625 h 121070"/>
                <a:gd name="connsiteX26" fmla="*/ 54314 w 60704"/>
                <a:gd name="connsiteY26" fmla="*/ 60648 h 121070"/>
                <a:gd name="connsiteX27" fmla="*/ 47286 w 60704"/>
                <a:gd name="connsiteY27" fmla="*/ 67670 h 121070"/>
                <a:gd name="connsiteX28" fmla="*/ 40257 w 60704"/>
                <a:gd name="connsiteY28" fmla="*/ 60648 h 121070"/>
                <a:gd name="connsiteX29" fmla="*/ 47286 w 60704"/>
                <a:gd name="connsiteY29" fmla="*/ 53625 h 121070"/>
                <a:gd name="connsiteX30" fmla="*/ 47286 w 60704"/>
                <a:gd name="connsiteY30" fmla="*/ 72777 h 121070"/>
                <a:gd name="connsiteX31" fmla="*/ 54314 w 60704"/>
                <a:gd name="connsiteY31" fmla="*/ 79800 h 121070"/>
                <a:gd name="connsiteX32" fmla="*/ 47286 w 60704"/>
                <a:gd name="connsiteY32" fmla="*/ 86822 h 121070"/>
                <a:gd name="connsiteX33" fmla="*/ 40257 w 60704"/>
                <a:gd name="connsiteY33" fmla="*/ 79800 h 121070"/>
                <a:gd name="connsiteX34" fmla="*/ 40257 w 60704"/>
                <a:gd name="connsiteY34" fmla="*/ 79800 h 121070"/>
                <a:gd name="connsiteX35" fmla="*/ 47286 w 60704"/>
                <a:gd name="connsiteY35" fmla="*/ 72777 h 121070"/>
                <a:gd name="connsiteX36" fmla="*/ 47286 w 60704"/>
                <a:gd name="connsiteY36" fmla="*/ 72777 h 121070"/>
                <a:gd name="connsiteX37" fmla="*/ 47286 w 60704"/>
                <a:gd name="connsiteY37" fmla="*/ 72777 h 121070"/>
                <a:gd name="connsiteX38" fmla="*/ 47286 w 60704"/>
                <a:gd name="connsiteY38" fmla="*/ 92568 h 121070"/>
                <a:gd name="connsiteX39" fmla="*/ 54314 w 60704"/>
                <a:gd name="connsiteY39" fmla="*/ 99590 h 121070"/>
                <a:gd name="connsiteX40" fmla="*/ 47286 w 60704"/>
                <a:gd name="connsiteY40" fmla="*/ 106613 h 121070"/>
                <a:gd name="connsiteX41" fmla="*/ 40257 w 60704"/>
                <a:gd name="connsiteY41" fmla="*/ 99590 h 121070"/>
                <a:gd name="connsiteX42" fmla="*/ 40257 w 60704"/>
                <a:gd name="connsiteY42" fmla="*/ 99590 h 121070"/>
                <a:gd name="connsiteX43" fmla="*/ 47286 w 60704"/>
                <a:gd name="connsiteY43" fmla="*/ 92568 h 121070"/>
                <a:gd name="connsiteX44" fmla="*/ 47286 w 60704"/>
                <a:gd name="connsiteY44" fmla="*/ 92568 h 121070"/>
                <a:gd name="connsiteX45" fmla="*/ 47286 w 60704"/>
                <a:gd name="connsiteY45" fmla="*/ 92568 h 121070"/>
                <a:gd name="connsiteX46" fmla="*/ 30033 w 60704"/>
                <a:gd name="connsiteY46" fmla="*/ 14045 h 121070"/>
                <a:gd name="connsiteX47" fmla="*/ 37062 w 60704"/>
                <a:gd name="connsiteY47" fmla="*/ 21067 h 121070"/>
                <a:gd name="connsiteX48" fmla="*/ 30033 w 60704"/>
                <a:gd name="connsiteY48" fmla="*/ 28089 h 121070"/>
                <a:gd name="connsiteX49" fmla="*/ 23004 w 60704"/>
                <a:gd name="connsiteY49" fmla="*/ 21067 h 121070"/>
                <a:gd name="connsiteX50" fmla="*/ 23004 w 60704"/>
                <a:gd name="connsiteY50" fmla="*/ 21067 h 121070"/>
                <a:gd name="connsiteX51" fmla="*/ 30033 w 60704"/>
                <a:gd name="connsiteY51" fmla="*/ 14045 h 121070"/>
                <a:gd name="connsiteX52" fmla="*/ 30033 w 60704"/>
                <a:gd name="connsiteY52" fmla="*/ 14045 h 121070"/>
                <a:gd name="connsiteX53" fmla="*/ 30033 w 60704"/>
                <a:gd name="connsiteY53" fmla="*/ 14045 h 121070"/>
                <a:gd name="connsiteX54" fmla="*/ 30033 w 60704"/>
                <a:gd name="connsiteY54" fmla="*/ 33835 h 121070"/>
                <a:gd name="connsiteX55" fmla="*/ 37062 w 60704"/>
                <a:gd name="connsiteY55" fmla="*/ 40857 h 121070"/>
                <a:gd name="connsiteX56" fmla="*/ 30033 w 60704"/>
                <a:gd name="connsiteY56" fmla="*/ 47880 h 121070"/>
                <a:gd name="connsiteX57" fmla="*/ 23004 w 60704"/>
                <a:gd name="connsiteY57" fmla="*/ 40857 h 121070"/>
                <a:gd name="connsiteX58" fmla="*/ 23004 w 60704"/>
                <a:gd name="connsiteY58" fmla="*/ 40857 h 121070"/>
                <a:gd name="connsiteX59" fmla="*/ 30033 w 60704"/>
                <a:gd name="connsiteY59" fmla="*/ 33835 h 121070"/>
                <a:gd name="connsiteX60" fmla="*/ 30033 w 60704"/>
                <a:gd name="connsiteY60" fmla="*/ 33835 h 121070"/>
                <a:gd name="connsiteX61" fmla="*/ 30033 w 60704"/>
                <a:gd name="connsiteY61" fmla="*/ 33835 h 121070"/>
                <a:gd name="connsiteX62" fmla="*/ 30033 w 60704"/>
                <a:gd name="connsiteY62" fmla="*/ 53625 h 121070"/>
                <a:gd name="connsiteX63" fmla="*/ 37062 w 60704"/>
                <a:gd name="connsiteY63" fmla="*/ 60648 h 121070"/>
                <a:gd name="connsiteX64" fmla="*/ 30033 w 60704"/>
                <a:gd name="connsiteY64" fmla="*/ 67670 h 121070"/>
                <a:gd name="connsiteX65" fmla="*/ 23004 w 60704"/>
                <a:gd name="connsiteY65" fmla="*/ 60648 h 121070"/>
                <a:gd name="connsiteX66" fmla="*/ 23004 w 60704"/>
                <a:gd name="connsiteY66" fmla="*/ 60648 h 121070"/>
                <a:gd name="connsiteX67" fmla="*/ 30033 w 60704"/>
                <a:gd name="connsiteY67" fmla="*/ 53625 h 121070"/>
                <a:gd name="connsiteX68" fmla="*/ 30033 w 60704"/>
                <a:gd name="connsiteY68" fmla="*/ 53625 h 121070"/>
                <a:gd name="connsiteX69" fmla="*/ 30033 w 60704"/>
                <a:gd name="connsiteY69" fmla="*/ 53625 h 121070"/>
                <a:gd name="connsiteX70" fmla="*/ 30033 w 60704"/>
                <a:gd name="connsiteY70" fmla="*/ 72777 h 121070"/>
                <a:gd name="connsiteX71" fmla="*/ 37062 w 60704"/>
                <a:gd name="connsiteY71" fmla="*/ 79800 h 121070"/>
                <a:gd name="connsiteX72" fmla="*/ 30033 w 60704"/>
                <a:gd name="connsiteY72" fmla="*/ 86822 h 121070"/>
                <a:gd name="connsiteX73" fmla="*/ 23004 w 60704"/>
                <a:gd name="connsiteY73" fmla="*/ 79800 h 121070"/>
                <a:gd name="connsiteX74" fmla="*/ 23004 w 60704"/>
                <a:gd name="connsiteY74" fmla="*/ 79800 h 121070"/>
                <a:gd name="connsiteX75" fmla="*/ 30033 w 60704"/>
                <a:gd name="connsiteY75" fmla="*/ 72777 h 121070"/>
                <a:gd name="connsiteX76" fmla="*/ 30033 w 60704"/>
                <a:gd name="connsiteY76" fmla="*/ 72777 h 121070"/>
                <a:gd name="connsiteX77" fmla="*/ 30033 w 60704"/>
                <a:gd name="connsiteY77" fmla="*/ 72777 h 121070"/>
                <a:gd name="connsiteX78" fmla="*/ 12141 w 60704"/>
                <a:gd name="connsiteY78" fmla="*/ 106613 h 121070"/>
                <a:gd name="connsiteX79" fmla="*/ 5112 w 60704"/>
                <a:gd name="connsiteY79" fmla="*/ 99590 h 121070"/>
                <a:gd name="connsiteX80" fmla="*/ 12141 w 60704"/>
                <a:gd name="connsiteY80" fmla="*/ 92568 h 121070"/>
                <a:gd name="connsiteX81" fmla="*/ 19170 w 60704"/>
                <a:gd name="connsiteY81" fmla="*/ 99590 h 121070"/>
                <a:gd name="connsiteX82" fmla="*/ 19170 w 60704"/>
                <a:gd name="connsiteY82" fmla="*/ 99590 h 121070"/>
                <a:gd name="connsiteX83" fmla="*/ 12141 w 60704"/>
                <a:gd name="connsiteY83" fmla="*/ 106613 h 121070"/>
                <a:gd name="connsiteX84" fmla="*/ 12141 w 60704"/>
                <a:gd name="connsiteY84" fmla="*/ 87461 h 121070"/>
                <a:gd name="connsiteX85" fmla="*/ 5112 w 60704"/>
                <a:gd name="connsiteY85" fmla="*/ 80438 h 121070"/>
                <a:gd name="connsiteX86" fmla="*/ 12141 w 60704"/>
                <a:gd name="connsiteY86" fmla="*/ 73416 h 121070"/>
                <a:gd name="connsiteX87" fmla="*/ 19170 w 60704"/>
                <a:gd name="connsiteY87" fmla="*/ 80438 h 121070"/>
                <a:gd name="connsiteX88" fmla="*/ 19170 w 60704"/>
                <a:gd name="connsiteY88" fmla="*/ 80438 h 121070"/>
                <a:gd name="connsiteX89" fmla="*/ 12141 w 60704"/>
                <a:gd name="connsiteY89" fmla="*/ 87461 h 121070"/>
                <a:gd name="connsiteX90" fmla="*/ 12141 w 60704"/>
                <a:gd name="connsiteY90" fmla="*/ 87461 h 121070"/>
                <a:gd name="connsiteX91" fmla="*/ 12141 w 60704"/>
                <a:gd name="connsiteY91" fmla="*/ 67670 h 121070"/>
                <a:gd name="connsiteX92" fmla="*/ 5112 w 60704"/>
                <a:gd name="connsiteY92" fmla="*/ 60648 h 121070"/>
                <a:gd name="connsiteX93" fmla="*/ 12141 w 60704"/>
                <a:gd name="connsiteY93" fmla="*/ 53625 h 121070"/>
                <a:gd name="connsiteX94" fmla="*/ 19170 w 60704"/>
                <a:gd name="connsiteY94" fmla="*/ 60648 h 121070"/>
                <a:gd name="connsiteX95" fmla="*/ 19170 w 60704"/>
                <a:gd name="connsiteY95" fmla="*/ 60648 h 121070"/>
                <a:gd name="connsiteX96" fmla="*/ 12141 w 60704"/>
                <a:gd name="connsiteY96" fmla="*/ 67670 h 121070"/>
                <a:gd name="connsiteX97" fmla="*/ 12141 w 60704"/>
                <a:gd name="connsiteY97" fmla="*/ 67670 h 121070"/>
                <a:gd name="connsiteX98" fmla="*/ 12141 w 60704"/>
                <a:gd name="connsiteY98" fmla="*/ 47880 h 121070"/>
                <a:gd name="connsiteX99" fmla="*/ 5112 w 60704"/>
                <a:gd name="connsiteY99" fmla="*/ 40857 h 121070"/>
                <a:gd name="connsiteX100" fmla="*/ 12141 w 60704"/>
                <a:gd name="connsiteY100" fmla="*/ 33835 h 121070"/>
                <a:gd name="connsiteX101" fmla="*/ 19170 w 60704"/>
                <a:gd name="connsiteY101" fmla="*/ 40857 h 121070"/>
                <a:gd name="connsiteX102" fmla="*/ 19170 w 60704"/>
                <a:gd name="connsiteY102" fmla="*/ 40857 h 121070"/>
                <a:gd name="connsiteX103" fmla="*/ 12141 w 60704"/>
                <a:gd name="connsiteY103" fmla="*/ 47880 h 121070"/>
                <a:gd name="connsiteX104" fmla="*/ 12141 w 60704"/>
                <a:gd name="connsiteY104" fmla="*/ 47880 h 121070"/>
                <a:gd name="connsiteX105" fmla="*/ 12141 w 60704"/>
                <a:gd name="connsiteY105" fmla="*/ 28728 h 121070"/>
                <a:gd name="connsiteX106" fmla="*/ 5112 w 60704"/>
                <a:gd name="connsiteY106" fmla="*/ 21706 h 121070"/>
                <a:gd name="connsiteX107" fmla="*/ 12141 w 60704"/>
                <a:gd name="connsiteY107" fmla="*/ 14683 h 121070"/>
                <a:gd name="connsiteX108" fmla="*/ 19170 w 60704"/>
                <a:gd name="connsiteY108" fmla="*/ 21706 h 121070"/>
                <a:gd name="connsiteX109" fmla="*/ 19170 w 60704"/>
                <a:gd name="connsiteY109" fmla="*/ 21706 h 121070"/>
                <a:gd name="connsiteX110" fmla="*/ 12141 w 60704"/>
                <a:gd name="connsiteY110" fmla="*/ 28728 h 121070"/>
                <a:gd name="connsiteX111" fmla="*/ 12141 w 60704"/>
                <a:gd name="connsiteY111" fmla="*/ 28728 h 121070"/>
                <a:gd name="connsiteX112" fmla="*/ 22365 w 60704"/>
                <a:gd name="connsiteY112" fmla="*/ 99590 h 121070"/>
                <a:gd name="connsiteX113" fmla="*/ 29394 w 60704"/>
                <a:gd name="connsiteY113" fmla="*/ 92568 h 121070"/>
                <a:gd name="connsiteX114" fmla="*/ 36423 w 60704"/>
                <a:gd name="connsiteY114" fmla="*/ 99590 h 121070"/>
                <a:gd name="connsiteX115" fmla="*/ 29394 w 60704"/>
                <a:gd name="connsiteY115" fmla="*/ 106613 h 121070"/>
                <a:gd name="connsiteX116" fmla="*/ 29394 w 60704"/>
                <a:gd name="connsiteY116" fmla="*/ 106613 h 121070"/>
                <a:gd name="connsiteX117" fmla="*/ 22365 w 60704"/>
                <a:gd name="connsiteY117" fmla="*/ 99590 h 121070"/>
                <a:gd name="connsiteX118" fmla="*/ 22365 w 60704"/>
                <a:gd name="connsiteY118" fmla="*/ 99590 h 121070"/>
                <a:gd name="connsiteX119" fmla="*/ 22365 w 60704"/>
                <a:gd name="connsiteY119" fmla="*/ 99590 h 12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4" h="121070">
                  <a:moveTo>
                    <a:pt x="59426" y="111081"/>
                  </a:moveTo>
                  <a:lnTo>
                    <a:pt x="60704" y="110443"/>
                  </a:lnTo>
                  <a:lnTo>
                    <a:pt x="60704" y="0"/>
                  </a:lnTo>
                  <a:cubicBezTo>
                    <a:pt x="51759" y="4469"/>
                    <a:pt x="41535" y="6384"/>
                    <a:pt x="31311" y="6384"/>
                  </a:cubicBezTo>
                  <a:lnTo>
                    <a:pt x="30672" y="6384"/>
                  </a:lnTo>
                  <a:cubicBezTo>
                    <a:pt x="19809" y="6384"/>
                    <a:pt x="9585" y="4469"/>
                    <a:pt x="0" y="0"/>
                  </a:cubicBezTo>
                  <a:lnTo>
                    <a:pt x="0" y="111081"/>
                  </a:lnTo>
                  <a:cubicBezTo>
                    <a:pt x="639" y="111720"/>
                    <a:pt x="639" y="111720"/>
                    <a:pt x="1278" y="112358"/>
                  </a:cubicBezTo>
                  <a:cubicBezTo>
                    <a:pt x="18531" y="124488"/>
                    <a:pt x="42174" y="123849"/>
                    <a:pt x="59426" y="111081"/>
                  </a:cubicBezTo>
                  <a:close/>
                  <a:moveTo>
                    <a:pt x="47286" y="14045"/>
                  </a:moveTo>
                  <a:cubicBezTo>
                    <a:pt x="51119" y="14045"/>
                    <a:pt x="54314" y="17237"/>
                    <a:pt x="54314" y="21067"/>
                  </a:cubicBezTo>
                  <a:cubicBezTo>
                    <a:pt x="54314" y="24897"/>
                    <a:pt x="51119" y="28089"/>
                    <a:pt x="47286" y="28089"/>
                  </a:cubicBezTo>
                  <a:cubicBezTo>
                    <a:pt x="43451" y="28089"/>
                    <a:pt x="40257" y="24897"/>
                    <a:pt x="40257" y="21067"/>
                  </a:cubicBezTo>
                  <a:cubicBezTo>
                    <a:pt x="40257" y="21067"/>
                    <a:pt x="40257" y="21067"/>
                    <a:pt x="40257" y="21067"/>
                  </a:cubicBezTo>
                  <a:cubicBezTo>
                    <a:pt x="40257" y="17237"/>
                    <a:pt x="43451" y="14045"/>
                    <a:pt x="47286" y="14045"/>
                  </a:cubicBezTo>
                  <a:lnTo>
                    <a:pt x="47286" y="14045"/>
                  </a:lnTo>
                  <a:lnTo>
                    <a:pt x="47286" y="14045"/>
                  </a:lnTo>
                  <a:close/>
                  <a:moveTo>
                    <a:pt x="47286" y="33835"/>
                  </a:moveTo>
                  <a:cubicBezTo>
                    <a:pt x="51119" y="33835"/>
                    <a:pt x="54314" y="37027"/>
                    <a:pt x="54314" y="40857"/>
                  </a:cubicBezTo>
                  <a:cubicBezTo>
                    <a:pt x="54314" y="44688"/>
                    <a:pt x="51119" y="47880"/>
                    <a:pt x="47286" y="47880"/>
                  </a:cubicBezTo>
                  <a:cubicBezTo>
                    <a:pt x="43451" y="47880"/>
                    <a:pt x="40257" y="44688"/>
                    <a:pt x="40257" y="40857"/>
                  </a:cubicBezTo>
                  <a:cubicBezTo>
                    <a:pt x="40257" y="40857"/>
                    <a:pt x="40257" y="40857"/>
                    <a:pt x="40257" y="40857"/>
                  </a:cubicBezTo>
                  <a:cubicBezTo>
                    <a:pt x="40257" y="37027"/>
                    <a:pt x="43451" y="33835"/>
                    <a:pt x="47286" y="33835"/>
                  </a:cubicBezTo>
                  <a:lnTo>
                    <a:pt x="47286" y="33835"/>
                  </a:lnTo>
                  <a:lnTo>
                    <a:pt x="47286" y="33835"/>
                  </a:lnTo>
                  <a:close/>
                  <a:moveTo>
                    <a:pt x="47286" y="53625"/>
                  </a:moveTo>
                  <a:cubicBezTo>
                    <a:pt x="51119" y="53625"/>
                    <a:pt x="54314" y="56817"/>
                    <a:pt x="54314" y="60648"/>
                  </a:cubicBezTo>
                  <a:cubicBezTo>
                    <a:pt x="54314" y="64478"/>
                    <a:pt x="51119" y="67670"/>
                    <a:pt x="47286" y="67670"/>
                  </a:cubicBezTo>
                  <a:cubicBezTo>
                    <a:pt x="43451" y="67670"/>
                    <a:pt x="40257" y="64478"/>
                    <a:pt x="40257" y="60648"/>
                  </a:cubicBezTo>
                  <a:cubicBezTo>
                    <a:pt x="40257" y="56817"/>
                    <a:pt x="43451" y="53625"/>
                    <a:pt x="47286" y="53625"/>
                  </a:cubicBezTo>
                  <a:close/>
                  <a:moveTo>
                    <a:pt x="47286" y="72777"/>
                  </a:moveTo>
                  <a:cubicBezTo>
                    <a:pt x="51119" y="72777"/>
                    <a:pt x="54314" y="75969"/>
                    <a:pt x="54314" y="79800"/>
                  </a:cubicBezTo>
                  <a:cubicBezTo>
                    <a:pt x="54314" y="83630"/>
                    <a:pt x="51119" y="86822"/>
                    <a:pt x="47286" y="86822"/>
                  </a:cubicBezTo>
                  <a:cubicBezTo>
                    <a:pt x="43451" y="86822"/>
                    <a:pt x="40257" y="83630"/>
                    <a:pt x="40257" y="79800"/>
                  </a:cubicBezTo>
                  <a:cubicBezTo>
                    <a:pt x="40257" y="79800"/>
                    <a:pt x="40257" y="79800"/>
                    <a:pt x="40257" y="79800"/>
                  </a:cubicBezTo>
                  <a:cubicBezTo>
                    <a:pt x="40257" y="75969"/>
                    <a:pt x="43451" y="72777"/>
                    <a:pt x="47286" y="72777"/>
                  </a:cubicBezTo>
                  <a:lnTo>
                    <a:pt x="47286" y="72777"/>
                  </a:lnTo>
                  <a:lnTo>
                    <a:pt x="47286" y="72777"/>
                  </a:lnTo>
                  <a:close/>
                  <a:moveTo>
                    <a:pt x="47286" y="92568"/>
                  </a:moveTo>
                  <a:cubicBezTo>
                    <a:pt x="51119" y="92568"/>
                    <a:pt x="54314" y="95760"/>
                    <a:pt x="54314" y="99590"/>
                  </a:cubicBezTo>
                  <a:cubicBezTo>
                    <a:pt x="54314" y="103421"/>
                    <a:pt x="51119" y="106613"/>
                    <a:pt x="47286" y="106613"/>
                  </a:cubicBezTo>
                  <a:cubicBezTo>
                    <a:pt x="43451" y="106613"/>
                    <a:pt x="40257" y="103421"/>
                    <a:pt x="40257" y="99590"/>
                  </a:cubicBezTo>
                  <a:cubicBezTo>
                    <a:pt x="40257" y="99590"/>
                    <a:pt x="40257" y="99590"/>
                    <a:pt x="40257" y="99590"/>
                  </a:cubicBezTo>
                  <a:cubicBezTo>
                    <a:pt x="40257" y="95760"/>
                    <a:pt x="43451" y="92568"/>
                    <a:pt x="47286" y="92568"/>
                  </a:cubicBezTo>
                  <a:lnTo>
                    <a:pt x="47286" y="92568"/>
                  </a:lnTo>
                  <a:lnTo>
                    <a:pt x="47286" y="92568"/>
                  </a:lnTo>
                  <a:close/>
                  <a:moveTo>
                    <a:pt x="30033" y="14045"/>
                  </a:moveTo>
                  <a:cubicBezTo>
                    <a:pt x="33867" y="14045"/>
                    <a:pt x="37062" y="17237"/>
                    <a:pt x="37062" y="21067"/>
                  </a:cubicBezTo>
                  <a:cubicBezTo>
                    <a:pt x="37062" y="24897"/>
                    <a:pt x="33867" y="28089"/>
                    <a:pt x="30033" y="28089"/>
                  </a:cubicBezTo>
                  <a:cubicBezTo>
                    <a:pt x="26199" y="28089"/>
                    <a:pt x="23004" y="24897"/>
                    <a:pt x="23004" y="21067"/>
                  </a:cubicBezTo>
                  <a:cubicBezTo>
                    <a:pt x="23004" y="21067"/>
                    <a:pt x="23004" y="21067"/>
                    <a:pt x="23004" y="21067"/>
                  </a:cubicBezTo>
                  <a:cubicBezTo>
                    <a:pt x="22365" y="17237"/>
                    <a:pt x="25560" y="14045"/>
                    <a:pt x="30033" y="14045"/>
                  </a:cubicBezTo>
                  <a:lnTo>
                    <a:pt x="30033" y="14045"/>
                  </a:lnTo>
                  <a:lnTo>
                    <a:pt x="30033" y="14045"/>
                  </a:lnTo>
                  <a:close/>
                  <a:moveTo>
                    <a:pt x="30033" y="33835"/>
                  </a:moveTo>
                  <a:cubicBezTo>
                    <a:pt x="33867" y="33835"/>
                    <a:pt x="37062" y="37027"/>
                    <a:pt x="37062" y="40857"/>
                  </a:cubicBezTo>
                  <a:cubicBezTo>
                    <a:pt x="37062" y="44688"/>
                    <a:pt x="33867" y="47880"/>
                    <a:pt x="30033" y="47880"/>
                  </a:cubicBezTo>
                  <a:cubicBezTo>
                    <a:pt x="26199" y="47880"/>
                    <a:pt x="23004" y="44688"/>
                    <a:pt x="23004" y="40857"/>
                  </a:cubicBezTo>
                  <a:cubicBezTo>
                    <a:pt x="23004" y="40857"/>
                    <a:pt x="23004" y="40857"/>
                    <a:pt x="23004" y="40857"/>
                  </a:cubicBezTo>
                  <a:cubicBezTo>
                    <a:pt x="22365" y="37027"/>
                    <a:pt x="25560" y="33835"/>
                    <a:pt x="30033" y="33835"/>
                  </a:cubicBezTo>
                  <a:lnTo>
                    <a:pt x="30033" y="33835"/>
                  </a:lnTo>
                  <a:lnTo>
                    <a:pt x="30033" y="33835"/>
                  </a:lnTo>
                  <a:close/>
                  <a:moveTo>
                    <a:pt x="30033" y="53625"/>
                  </a:moveTo>
                  <a:cubicBezTo>
                    <a:pt x="33867" y="53625"/>
                    <a:pt x="37062" y="56817"/>
                    <a:pt x="37062" y="60648"/>
                  </a:cubicBezTo>
                  <a:cubicBezTo>
                    <a:pt x="37062" y="64478"/>
                    <a:pt x="33867" y="67670"/>
                    <a:pt x="30033" y="67670"/>
                  </a:cubicBezTo>
                  <a:cubicBezTo>
                    <a:pt x="26199" y="67670"/>
                    <a:pt x="23004" y="64478"/>
                    <a:pt x="23004" y="60648"/>
                  </a:cubicBezTo>
                  <a:cubicBezTo>
                    <a:pt x="23004" y="60648"/>
                    <a:pt x="23004" y="60648"/>
                    <a:pt x="23004" y="60648"/>
                  </a:cubicBezTo>
                  <a:cubicBezTo>
                    <a:pt x="22365" y="56817"/>
                    <a:pt x="25560" y="53625"/>
                    <a:pt x="30033" y="53625"/>
                  </a:cubicBezTo>
                  <a:lnTo>
                    <a:pt x="30033" y="53625"/>
                  </a:lnTo>
                  <a:lnTo>
                    <a:pt x="30033" y="53625"/>
                  </a:lnTo>
                  <a:close/>
                  <a:moveTo>
                    <a:pt x="30033" y="72777"/>
                  </a:moveTo>
                  <a:cubicBezTo>
                    <a:pt x="33867" y="72777"/>
                    <a:pt x="37062" y="75969"/>
                    <a:pt x="37062" y="79800"/>
                  </a:cubicBezTo>
                  <a:cubicBezTo>
                    <a:pt x="37062" y="83630"/>
                    <a:pt x="33867" y="86822"/>
                    <a:pt x="30033" y="86822"/>
                  </a:cubicBezTo>
                  <a:cubicBezTo>
                    <a:pt x="26199" y="86822"/>
                    <a:pt x="23004" y="83630"/>
                    <a:pt x="23004" y="79800"/>
                  </a:cubicBezTo>
                  <a:cubicBezTo>
                    <a:pt x="23004" y="79800"/>
                    <a:pt x="23004" y="79800"/>
                    <a:pt x="23004" y="79800"/>
                  </a:cubicBezTo>
                  <a:cubicBezTo>
                    <a:pt x="22365" y="75969"/>
                    <a:pt x="25560" y="72777"/>
                    <a:pt x="30033" y="72777"/>
                  </a:cubicBezTo>
                  <a:lnTo>
                    <a:pt x="30033" y="72777"/>
                  </a:lnTo>
                  <a:lnTo>
                    <a:pt x="30033" y="72777"/>
                  </a:lnTo>
                  <a:close/>
                  <a:moveTo>
                    <a:pt x="12141" y="106613"/>
                  </a:moveTo>
                  <a:cubicBezTo>
                    <a:pt x="8307" y="106613"/>
                    <a:pt x="5112" y="103421"/>
                    <a:pt x="5112" y="99590"/>
                  </a:cubicBezTo>
                  <a:cubicBezTo>
                    <a:pt x="5112" y="95760"/>
                    <a:pt x="8307" y="92568"/>
                    <a:pt x="12141" y="92568"/>
                  </a:cubicBezTo>
                  <a:cubicBezTo>
                    <a:pt x="15975" y="92568"/>
                    <a:pt x="19170" y="95760"/>
                    <a:pt x="19170" y="99590"/>
                  </a:cubicBezTo>
                  <a:cubicBezTo>
                    <a:pt x="19170" y="99590"/>
                    <a:pt x="19170" y="99590"/>
                    <a:pt x="19170" y="99590"/>
                  </a:cubicBezTo>
                  <a:cubicBezTo>
                    <a:pt x="19170" y="103421"/>
                    <a:pt x="15975" y="106613"/>
                    <a:pt x="12141" y="106613"/>
                  </a:cubicBezTo>
                  <a:close/>
                  <a:moveTo>
                    <a:pt x="12141" y="87461"/>
                  </a:moveTo>
                  <a:cubicBezTo>
                    <a:pt x="8307" y="87461"/>
                    <a:pt x="5112" y="84269"/>
                    <a:pt x="5112" y="80438"/>
                  </a:cubicBezTo>
                  <a:cubicBezTo>
                    <a:pt x="5112" y="76608"/>
                    <a:pt x="8307" y="73416"/>
                    <a:pt x="12141" y="73416"/>
                  </a:cubicBezTo>
                  <a:cubicBezTo>
                    <a:pt x="15975" y="73416"/>
                    <a:pt x="19170" y="76608"/>
                    <a:pt x="19170" y="80438"/>
                  </a:cubicBezTo>
                  <a:cubicBezTo>
                    <a:pt x="19170" y="80438"/>
                    <a:pt x="19170" y="80438"/>
                    <a:pt x="19170" y="80438"/>
                  </a:cubicBezTo>
                  <a:cubicBezTo>
                    <a:pt x="19170" y="84269"/>
                    <a:pt x="15975" y="87461"/>
                    <a:pt x="12141" y="87461"/>
                  </a:cubicBezTo>
                  <a:lnTo>
                    <a:pt x="12141" y="87461"/>
                  </a:lnTo>
                  <a:close/>
                  <a:moveTo>
                    <a:pt x="12141" y="67670"/>
                  </a:moveTo>
                  <a:cubicBezTo>
                    <a:pt x="8307" y="67670"/>
                    <a:pt x="5112" y="64478"/>
                    <a:pt x="5112" y="60648"/>
                  </a:cubicBezTo>
                  <a:cubicBezTo>
                    <a:pt x="5112" y="56817"/>
                    <a:pt x="8307" y="53625"/>
                    <a:pt x="12141" y="53625"/>
                  </a:cubicBezTo>
                  <a:cubicBezTo>
                    <a:pt x="15975" y="53625"/>
                    <a:pt x="19170" y="56817"/>
                    <a:pt x="19170" y="60648"/>
                  </a:cubicBezTo>
                  <a:cubicBezTo>
                    <a:pt x="19170" y="60648"/>
                    <a:pt x="19170" y="60648"/>
                    <a:pt x="19170" y="60648"/>
                  </a:cubicBezTo>
                  <a:cubicBezTo>
                    <a:pt x="19170" y="64478"/>
                    <a:pt x="15975" y="67670"/>
                    <a:pt x="12141" y="67670"/>
                  </a:cubicBezTo>
                  <a:lnTo>
                    <a:pt x="12141" y="67670"/>
                  </a:lnTo>
                  <a:close/>
                  <a:moveTo>
                    <a:pt x="12141" y="47880"/>
                  </a:moveTo>
                  <a:cubicBezTo>
                    <a:pt x="8307" y="47880"/>
                    <a:pt x="5112" y="44688"/>
                    <a:pt x="5112" y="40857"/>
                  </a:cubicBezTo>
                  <a:cubicBezTo>
                    <a:pt x="5112" y="37027"/>
                    <a:pt x="8307" y="33835"/>
                    <a:pt x="12141" y="33835"/>
                  </a:cubicBezTo>
                  <a:cubicBezTo>
                    <a:pt x="15975" y="33835"/>
                    <a:pt x="19170" y="37027"/>
                    <a:pt x="19170" y="40857"/>
                  </a:cubicBezTo>
                  <a:cubicBezTo>
                    <a:pt x="19170" y="40857"/>
                    <a:pt x="19170" y="40857"/>
                    <a:pt x="19170" y="40857"/>
                  </a:cubicBezTo>
                  <a:cubicBezTo>
                    <a:pt x="19170" y="44688"/>
                    <a:pt x="15975" y="47880"/>
                    <a:pt x="12141" y="47880"/>
                  </a:cubicBezTo>
                  <a:lnTo>
                    <a:pt x="12141" y="47880"/>
                  </a:lnTo>
                  <a:close/>
                  <a:moveTo>
                    <a:pt x="12141" y="28728"/>
                  </a:moveTo>
                  <a:cubicBezTo>
                    <a:pt x="8307" y="28728"/>
                    <a:pt x="5112" y="25536"/>
                    <a:pt x="5112" y="21706"/>
                  </a:cubicBezTo>
                  <a:cubicBezTo>
                    <a:pt x="5112" y="17875"/>
                    <a:pt x="8307" y="14683"/>
                    <a:pt x="12141" y="14683"/>
                  </a:cubicBezTo>
                  <a:cubicBezTo>
                    <a:pt x="15975" y="14683"/>
                    <a:pt x="19170" y="17875"/>
                    <a:pt x="19170" y="21706"/>
                  </a:cubicBezTo>
                  <a:cubicBezTo>
                    <a:pt x="19170" y="21706"/>
                    <a:pt x="19170" y="21706"/>
                    <a:pt x="19170" y="21706"/>
                  </a:cubicBezTo>
                  <a:cubicBezTo>
                    <a:pt x="19170" y="25536"/>
                    <a:pt x="15975" y="28728"/>
                    <a:pt x="12141" y="28728"/>
                  </a:cubicBezTo>
                  <a:lnTo>
                    <a:pt x="12141" y="28728"/>
                  </a:lnTo>
                  <a:close/>
                  <a:moveTo>
                    <a:pt x="22365" y="99590"/>
                  </a:moveTo>
                  <a:cubicBezTo>
                    <a:pt x="22365" y="95760"/>
                    <a:pt x="25560" y="92568"/>
                    <a:pt x="29394" y="92568"/>
                  </a:cubicBezTo>
                  <a:cubicBezTo>
                    <a:pt x="33228" y="92568"/>
                    <a:pt x="36423" y="95760"/>
                    <a:pt x="36423" y="99590"/>
                  </a:cubicBezTo>
                  <a:cubicBezTo>
                    <a:pt x="36423" y="103421"/>
                    <a:pt x="33228" y="106613"/>
                    <a:pt x="29394" y="106613"/>
                  </a:cubicBezTo>
                  <a:lnTo>
                    <a:pt x="29394" y="106613"/>
                  </a:lnTo>
                  <a:cubicBezTo>
                    <a:pt x="25560" y="106613"/>
                    <a:pt x="22365" y="103421"/>
                    <a:pt x="22365" y="99590"/>
                  </a:cubicBezTo>
                  <a:lnTo>
                    <a:pt x="22365" y="99590"/>
                  </a:lnTo>
                  <a:lnTo>
                    <a:pt x="22365" y="99590"/>
                  </a:lnTo>
                  <a:close/>
                </a:path>
              </a:pathLst>
            </a:custGeom>
            <a:grpFill/>
            <a:ln w="6390"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6EE4FA3B-C832-EC5D-97F6-F2E98FAE1778}"/>
                </a:ext>
              </a:extLst>
            </p:cNvPr>
            <p:cNvSpPr/>
            <p:nvPr/>
          </p:nvSpPr>
          <p:spPr>
            <a:xfrm>
              <a:off x="4196271" y="1511251"/>
              <a:ext cx="61343" cy="18513"/>
            </a:xfrm>
            <a:custGeom>
              <a:avLst/>
              <a:gdLst>
                <a:gd name="connsiteX0" fmla="*/ 0 w 61343"/>
                <a:gd name="connsiteY0" fmla="*/ 0 h 18513"/>
                <a:gd name="connsiteX1" fmla="*/ 0 w 61343"/>
                <a:gd name="connsiteY1" fmla="*/ 10853 h 18513"/>
                <a:gd name="connsiteX2" fmla="*/ 639 w 61343"/>
                <a:gd name="connsiteY2" fmla="*/ 10853 h 18513"/>
                <a:gd name="connsiteX3" fmla="*/ 31310 w 61343"/>
                <a:gd name="connsiteY3" fmla="*/ 18514 h 18513"/>
                <a:gd name="connsiteX4" fmla="*/ 31950 w 61343"/>
                <a:gd name="connsiteY4" fmla="*/ 18514 h 18513"/>
                <a:gd name="connsiteX5" fmla="*/ 60704 w 61343"/>
                <a:gd name="connsiteY5" fmla="*/ 10853 h 18513"/>
                <a:gd name="connsiteX6" fmla="*/ 61343 w 61343"/>
                <a:gd name="connsiteY6" fmla="*/ 10853 h 18513"/>
                <a:gd name="connsiteX7" fmla="*/ 61343 w 61343"/>
                <a:gd name="connsiteY7" fmla="*/ 0 h 18513"/>
                <a:gd name="connsiteX8" fmla="*/ 31310 w 61343"/>
                <a:gd name="connsiteY8" fmla="*/ 7661 h 18513"/>
                <a:gd name="connsiteX9" fmla="*/ 0 w 61343"/>
                <a:gd name="connsiteY9" fmla="*/ 0 h 1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43" h="18513">
                  <a:moveTo>
                    <a:pt x="0" y="0"/>
                  </a:moveTo>
                  <a:lnTo>
                    <a:pt x="0" y="10853"/>
                  </a:lnTo>
                  <a:lnTo>
                    <a:pt x="639" y="10853"/>
                  </a:lnTo>
                  <a:cubicBezTo>
                    <a:pt x="10224" y="15960"/>
                    <a:pt x="20448" y="18514"/>
                    <a:pt x="31310" y="18514"/>
                  </a:cubicBezTo>
                  <a:lnTo>
                    <a:pt x="31950" y="18514"/>
                  </a:lnTo>
                  <a:cubicBezTo>
                    <a:pt x="42173" y="18514"/>
                    <a:pt x="51758" y="15960"/>
                    <a:pt x="60704" y="10853"/>
                  </a:cubicBezTo>
                  <a:lnTo>
                    <a:pt x="61343" y="10853"/>
                  </a:lnTo>
                  <a:lnTo>
                    <a:pt x="61343" y="0"/>
                  </a:lnTo>
                  <a:cubicBezTo>
                    <a:pt x="51758" y="5107"/>
                    <a:pt x="41535" y="7661"/>
                    <a:pt x="31310" y="7661"/>
                  </a:cubicBezTo>
                  <a:cubicBezTo>
                    <a:pt x="19809" y="7661"/>
                    <a:pt x="9585" y="5107"/>
                    <a:pt x="0" y="0"/>
                  </a:cubicBezTo>
                  <a:close/>
                </a:path>
              </a:pathLst>
            </a:custGeom>
            <a:grpFill/>
            <a:ln w="6390"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B0A1F468-CECF-5EEC-BAE3-E89CC11B1FBA}"/>
                </a:ext>
              </a:extLst>
            </p:cNvPr>
            <p:cNvSpPr/>
            <p:nvPr/>
          </p:nvSpPr>
          <p:spPr>
            <a:xfrm>
              <a:off x="4045469" y="1402723"/>
              <a:ext cx="362309" cy="361971"/>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96488 w 362309"/>
                <a:gd name="connsiteY6" fmla="*/ 230462 h 361971"/>
                <a:gd name="connsiteX7" fmla="*/ 92015 w 362309"/>
                <a:gd name="connsiteY7" fmla="*/ 232377 h 361971"/>
                <a:gd name="connsiteX8" fmla="*/ 87542 w 362309"/>
                <a:gd name="connsiteY8" fmla="*/ 230462 h 361971"/>
                <a:gd name="connsiteX9" fmla="*/ 87542 w 362309"/>
                <a:gd name="connsiteY9" fmla="*/ 128318 h 361971"/>
                <a:gd name="connsiteX10" fmla="*/ 96488 w 362309"/>
                <a:gd name="connsiteY10" fmla="*/ 128956 h 361971"/>
                <a:gd name="connsiteX11" fmla="*/ 95849 w 362309"/>
                <a:gd name="connsiteY11" fmla="*/ 137894 h 361971"/>
                <a:gd name="connsiteX12" fmla="*/ 79235 w 362309"/>
                <a:gd name="connsiteY12" fmla="*/ 180028 h 361971"/>
                <a:gd name="connsiteX13" fmla="*/ 95849 w 362309"/>
                <a:gd name="connsiteY13" fmla="*/ 220886 h 361971"/>
                <a:gd name="connsiteX14" fmla="*/ 96488 w 362309"/>
                <a:gd name="connsiteY14" fmla="*/ 230462 h 361971"/>
                <a:gd name="connsiteX15" fmla="*/ 96488 w 362309"/>
                <a:gd name="connsiteY15" fmla="*/ 230462 h 361971"/>
                <a:gd name="connsiteX16" fmla="*/ 111185 w 362309"/>
                <a:gd name="connsiteY16" fmla="*/ 216417 h 361971"/>
                <a:gd name="connsiteX17" fmla="*/ 106712 w 362309"/>
                <a:gd name="connsiteY17" fmla="*/ 218332 h 361971"/>
                <a:gd name="connsiteX18" fmla="*/ 102239 w 362309"/>
                <a:gd name="connsiteY18" fmla="*/ 216417 h 361971"/>
                <a:gd name="connsiteX19" fmla="*/ 86903 w 362309"/>
                <a:gd name="connsiteY19" fmla="*/ 180028 h 361971"/>
                <a:gd name="connsiteX20" fmla="*/ 101600 w 362309"/>
                <a:gd name="connsiteY20" fmla="*/ 144916 h 361971"/>
                <a:gd name="connsiteX21" fmla="*/ 110546 w 362309"/>
                <a:gd name="connsiteY21" fmla="*/ 144916 h 361971"/>
                <a:gd name="connsiteX22" fmla="*/ 110546 w 362309"/>
                <a:gd name="connsiteY22" fmla="*/ 153854 h 361971"/>
                <a:gd name="connsiteX23" fmla="*/ 99683 w 362309"/>
                <a:gd name="connsiteY23" fmla="*/ 180028 h 361971"/>
                <a:gd name="connsiteX24" fmla="*/ 111185 w 362309"/>
                <a:gd name="connsiteY24" fmla="*/ 207479 h 361971"/>
                <a:gd name="connsiteX25" fmla="*/ 111185 w 362309"/>
                <a:gd name="connsiteY25" fmla="*/ 216417 h 361971"/>
                <a:gd name="connsiteX26" fmla="*/ 111185 w 362309"/>
                <a:gd name="connsiteY26" fmla="*/ 216417 h 361971"/>
                <a:gd name="connsiteX27" fmla="*/ 127799 w 362309"/>
                <a:gd name="connsiteY27" fmla="*/ 192158 h 361971"/>
                <a:gd name="connsiteX28" fmla="*/ 127799 w 362309"/>
                <a:gd name="connsiteY28" fmla="*/ 201095 h 361971"/>
                <a:gd name="connsiteX29" fmla="*/ 123326 w 362309"/>
                <a:gd name="connsiteY29" fmla="*/ 203011 h 361971"/>
                <a:gd name="connsiteX30" fmla="*/ 118853 w 362309"/>
                <a:gd name="connsiteY30" fmla="*/ 201095 h 361971"/>
                <a:gd name="connsiteX31" fmla="*/ 118853 w 362309"/>
                <a:gd name="connsiteY31" fmla="*/ 160876 h 361971"/>
                <a:gd name="connsiteX32" fmla="*/ 127799 w 362309"/>
                <a:gd name="connsiteY32" fmla="*/ 160238 h 361971"/>
                <a:gd name="connsiteX33" fmla="*/ 128438 w 362309"/>
                <a:gd name="connsiteY33" fmla="*/ 169176 h 361971"/>
                <a:gd name="connsiteX34" fmla="*/ 128438 w 362309"/>
                <a:gd name="connsiteY34" fmla="*/ 169176 h 361971"/>
                <a:gd name="connsiteX35" fmla="*/ 127799 w 362309"/>
                <a:gd name="connsiteY35" fmla="*/ 192158 h 361971"/>
                <a:gd name="connsiteX36" fmla="*/ 224287 w 362309"/>
                <a:gd name="connsiteY36" fmla="*/ 266850 h 361971"/>
                <a:gd name="connsiteX37" fmla="*/ 182113 w 362309"/>
                <a:gd name="connsiteY37" fmla="*/ 292386 h 361971"/>
                <a:gd name="connsiteX38" fmla="*/ 144413 w 362309"/>
                <a:gd name="connsiteY38" fmla="*/ 280895 h 361971"/>
                <a:gd name="connsiteX39" fmla="*/ 138023 w 362309"/>
                <a:gd name="connsiteY39" fmla="*/ 264297 h 361971"/>
                <a:gd name="connsiteX40" fmla="*/ 138023 w 362309"/>
                <a:gd name="connsiteY40" fmla="*/ 96398 h 361971"/>
                <a:gd name="connsiteX41" fmla="*/ 145052 w 362309"/>
                <a:gd name="connsiteY41" fmla="*/ 80438 h 361971"/>
                <a:gd name="connsiteX42" fmla="*/ 182113 w 362309"/>
                <a:gd name="connsiteY42" fmla="*/ 68947 h 361971"/>
                <a:gd name="connsiteX43" fmla="*/ 218536 w 362309"/>
                <a:gd name="connsiteY43" fmla="*/ 80438 h 361971"/>
                <a:gd name="connsiteX44" fmla="*/ 224287 w 362309"/>
                <a:gd name="connsiteY44" fmla="*/ 95121 h 361971"/>
                <a:gd name="connsiteX45" fmla="*/ 224287 w 362309"/>
                <a:gd name="connsiteY45" fmla="*/ 266850 h 361971"/>
                <a:gd name="connsiteX46" fmla="*/ 239623 w 362309"/>
                <a:gd name="connsiteY46" fmla="*/ 203011 h 361971"/>
                <a:gd name="connsiteX47" fmla="*/ 235150 w 362309"/>
                <a:gd name="connsiteY47" fmla="*/ 201734 h 361971"/>
                <a:gd name="connsiteX48" fmla="*/ 234511 w 362309"/>
                <a:gd name="connsiteY48" fmla="*/ 192796 h 361971"/>
                <a:gd name="connsiteX49" fmla="*/ 234511 w 362309"/>
                <a:gd name="connsiteY49" fmla="*/ 169176 h 361971"/>
                <a:gd name="connsiteX50" fmla="*/ 234511 w 362309"/>
                <a:gd name="connsiteY50" fmla="*/ 160238 h 361971"/>
                <a:gd name="connsiteX51" fmla="*/ 243457 w 362309"/>
                <a:gd name="connsiteY51" fmla="*/ 160238 h 361971"/>
                <a:gd name="connsiteX52" fmla="*/ 243457 w 362309"/>
                <a:gd name="connsiteY52" fmla="*/ 200457 h 361971"/>
                <a:gd name="connsiteX53" fmla="*/ 239623 w 362309"/>
                <a:gd name="connsiteY53" fmla="*/ 203011 h 361971"/>
                <a:gd name="connsiteX54" fmla="*/ 256876 w 362309"/>
                <a:gd name="connsiteY54" fmla="*/ 217694 h 361971"/>
                <a:gd name="connsiteX55" fmla="*/ 250486 w 362309"/>
                <a:gd name="connsiteY55" fmla="*/ 211310 h 361971"/>
                <a:gd name="connsiteX56" fmla="*/ 252403 w 362309"/>
                <a:gd name="connsiteY56" fmla="*/ 206841 h 361971"/>
                <a:gd name="connsiteX57" fmla="*/ 263266 w 362309"/>
                <a:gd name="connsiteY57" fmla="*/ 180667 h 361971"/>
                <a:gd name="connsiteX58" fmla="*/ 251764 w 362309"/>
                <a:gd name="connsiteY58" fmla="*/ 153216 h 361971"/>
                <a:gd name="connsiteX59" fmla="*/ 251764 w 362309"/>
                <a:gd name="connsiteY59" fmla="*/ 144278 h 361971"/>
                <a:gd name="connsiteX60" fmla="*/ 251764 w 362309"/>
                <a:gd name="connsiteY60" fmla="*/ 144278 h 361971"/>
                <a:gd name="connsiteX61" fmla="*/ 260710 w 362309"/>
                <a:gd name="connsiteY61" fmla="*/ 144278 h 361971"/>
                <a:gd name="connsiteX62" fmla="*/ 276045 w 362309"/>
                <a:gd name="connsiteY62" fmla="*/ 180667 h 361971"/>
                <a:gd name="connsiteX63" fmla="*/ 261349 w 362309"/>
                <a:gd name="connsiteY63" fmla="*/ 216417 h 361971"/>
                <a:gd name="connsiteX64" fmla="*/ 256876 w 362309"/>
                <a:gd name="connsiteY64" fmla="*/ 217694 h 361971"/>
                <a:gd name="connsiteX65" fmla="*/ 275407 w 362309"/>
                <a:gd name="connsiteY65" fmla="*/ 231738 h 361971"/>
                <a:gd name="connsiteX66" fmla="*/ 270934 w 362309"/>
                <a:gd name="connsiteY66" fmla="*/ 233015 h 361971"/>
                <a:gd name="connsiteX67" fmla="*/ 265822 w 362309"/>
                <a:gd name="connsiteY67" fmla="*/ 231100 h 361971"/>
                <a:gd name="connsiteX68" fmla="*/ 266460 w 362309"/>
                <a:gd name="connsiteY68" fmla="*/ 222163 h 361971"/>
                <a:gd name="connsiteX69" fmla="*/ 283075 w 362309"/>
                <a:gd name="connsiteY69" fmla="*/ 180028 h 361971"/>
                <a:gd name="connsiteX70" fmla="*/ 266460 w 362309"/>
                <a:gd name="connsiteY70" fmla="*/ 139171 h 361971"/>
                <a:gd name="connsiteX71" fmla="*/ 265822 w 362309"/>
                <a:gd name="connsiteY71" fmla="*/ 130233 h 361971"/>
                <a:gd name="connsiteX72" fmla="*/ 274767 w 362309"/>
                <a:gd name="connsiteY72" fmla="*/ 129595 h 361971"/>
                <a:gd name="connsiteX73" fmla="*/ 275407 w 362309"/>
                <a:gd name="connsiteY73" fmla="*/ 231738 h 361971"/>
                <a:gd name="connsiteX74" fmla="*/ 275407 w 362309"/>
                <a:gd name="connsiteY74" fmla="*/ 231738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62309" h="361971">
                  <a:moveTo>
                    <a:pt x="181474" y="0"/>
                  </a:moveTo>
                  <a:cubicBezTo>
                    <a:pt x="81152" y="0"/>
                    <a:pt x="0" y="81077"/>
                    <a:pt x="0" y="180667"/>
                  </a:cubicBezTo>
                  <a:cubicBezTo>
                    <a:pt x="0" y="280257"/>
                    <a:pt x="81152" y="361972"/>
                    <a:pt x="180836" y="361972"/>
                  </a:cubicBezTo>
                  <a:cubicBezTo>
                    <a:pt x="281157" y="361972"/>
                    <a:pt x="362310" y="280895"/>
                    <a:pt x="362310" y="181305"/>
                  </a:cubicBezTo>
                  <a:cubicBezTo>
                    <a:pt x="362310" y="181305"/>
                    <a:pt x="362310" y="181305"/>
                    <a:pt x="362310" y="181305"/>
                  </a:cubicBezTo>
                  <a:cubicBezTo>
                    <a:pt x="362310" y="80438"/>
                    <a:pt x="281796" y="0"/>
                    <a:pt x="181474" y="0"/>
                  </a:cubicBezTo>
                  <a:close/>
                  <a:moveTo>
                    <a:pt x="96488" y="230462"/>
                  </a:moveTo>
                  <a:cubicBezTo>
                    <a:pt x="95210" y="231738"/>
                    <a:pt x="93293" y="232377"/>
                    <a:pt x="92015" y="232377"/>
                  </a:cubicBezTo>
                  <a:cubicBezTo>
                    <a:pt x="90737" y="232377"/>
                    <a:pt x="88820" y="231738"/>
                    <a:pt x="87542" y="230462"/>
                  </a:cubicBezTo>
                  <a:cubicBezTo>
                    <a:pt x="59427" y="202372"/>
                    <a:pt x="59427" y="156408"/>
                    <a:pt x="87542" y="128318"/>
                  </a:cubicBezTo>
                  <a:cubicBezTo>
                    <a:pt x="90098" y="125764"/>
                    <a:pt x="94571" y="126403"/>
                    <a:pt x="96488" y="128956"/>
                  </a:cubicBezTo>
                  <a:cubicBezTo>
                    <a:pt x="99044" y="131510"/>
                    <a:pt x="98405" y="135979"/>
                    <a:pt x="95849" y="137894"/>
                  </a:cubicBezTo>
                  <a:cubicBezTo>
                    <a:pt x="84986" y="149385"/>
                    <a:pt x="78597" y="164707"/>
                    <a:pt x="79235" y="180028"/>
                  </a:cubicBezTo>
                  <a:cubicBezTo>
                    <a:pt x="79235" y="195350"/>
                    <a:pt x="85625" y="210033"/>
                    <a:pt x="95849" y="220886"/>
                  </a:cubicBezTo>
                  <a:cubicBezTo>
                    <a:pt x="98405" y="224078"/>
                    <a:pt x="99044" y="227908"/>
                    <a:pt x="96488" y="230462"/>
                  </a:cubicBezTo>
                  <a:cubicBezTo>
                    <a:pt x="96488" y="230462"/>
                    <a:pt x="96488" y="230462"/>
                    <a:pt x="96488" y="230462"/>
                  </a:cubicBezTo>
                  <a:close/>
                  <a:moveTo>
                    <a:pt x="111185" y="216417"/>
                  </a:moveTo>
                  <a:cubicBezTo>
                    <a:pt x="109907" y="217694"/>
                    <a:pt x="108629" y="218332"/>
                    <a:pt x="106712" y="218332"/>
                  </a:cubicBezTo>
                  <a:cubicBezTo>
                    <a:pt x="104795" y="218332"/>
                    <a:pt x="103517" y="217694"/>
                    <a:pt x="102239" y="216417"/>
                  </a:cubicBezTo>
                  <a:cubicBezTo>
                    <a:pt x="92654" y="206841"/>
                    <a:pt x="86903" y="194073"/>
                    <a:pt x="86903" y="180028"/>
                  </a:cubicBezTo>
                  <a:cubicBezTo>
                    <a:pt x="87542" y="166622"/>
                    <a:pt x="92654" y="154492"/>
                    <a:pt x="101600" y="144916"/>
                  </a:cubicBezTo>
                  <a:cubicBezTo>
                    <a:pt x="104156" y="142363"/>
                    <a:pt x="107990" y="142363"/>
                    <a:pt x="110546" y="144916"/>
                  </a:cubicBezTo>
                  <a:cubicBezTo>
                    <a:pt x="113102" y="147470"/>
                    <a:pt x="113102" y="151300"/>
                    <a:pt x="110546" y="153854"/>
                  </a:cubicBezTo>
                  <a:cubicBezTo>
                    <a:pt x="104156" y="160876"/>
                    <a:pt x="100322" y="170452"/>
                    <a:pt x="99683" y="180028"/>
                  </a:cubicBezTo>
                  <a:cubicBezTo>
                    <a:pt x="99683" y="190243"/>
                    <a:pt x="103517" y="199819"/>
                    <a:pt x="111185" y="207479"/>
                  </a:cubicBezTo>
                  <a:cubicBezTo>
                    <a:pt x="113741" y="210033"/>
                    <a:pt x="113741" y="213863"/>
                    <a:pt x="111185" y="216417"/>
                  </a:cubicBezTo>
                  <a:cubicBezTo>
                    <a:pt x="111185" y="216417"/>
                    <a:pt x="111185" y="216417"/>
                    <a:pt x="111185" y="216417"/>
                  </a:cubicBezTo>
                  <a:close/>
                  <a:moveTo>
                    <a:pt x="127799" y="192158"/>
                  </a:moveTo>
                  <a:cubicBezTo>
                    <a:pt x="130355" y="194711"/>
                    <a:pt x="130355" y="198542"/>
                    <a:pt x="127799" y="201095"/>
                  </a:cubicBezTo>
                  <a:cubicBezTo>
                    <a:pt x="126521" y="202372"/>
                    <a:pt x="125243" y="203011"/>
                    <a:pt x="123326" y="203011"/>
                  </a:cubicBezTo>
                  <a:cubicBezTo>
                    <a:pt x="121409" y="203011"/>
                    <a:pt x="120131" y="202372"/>
                    <a:pt x="118853" y="201095"/>
                  </a:cubicBezTo>
                  <a:cubicBezTo>
                    <a:pt x="107990" y="189604"/>
                    <a:pt x="107990" y="171729"/>
                    <a:pt x="118853" y="160876"/>
                  </a:cubicBezTo>
                  <a:cubicBezTo>
                    <a:pt x="120770" y="158323"/>
                    <a:pt x="125243" y="157684"/>
                    <a:pt x="127799" y="160238"/>
                  </a:cubicBezTo>
                  <a:cubicBezTo>
                    <a:pt x="130355" y="162792"/>
                    <a:pt x="130994" y="166622"/>
                    <a:pt x="128438" y="169176"/>
                  </a:cubicBezTo>
                  <a:cubicBezTo>
                    <a:pt x="128438" y="169176"/>
                    <a:pt x="128438" y="169176"/>
                    <a:pt x="128438" y="169176"/>
                  </a:cubicBezTo>
                  <a:cubicBezTo>
                    <a:pt x="122048" y="174921"/>
                    <a:pt x="121409" y="185135"/>
                    <a:pt x="127799" y="192158"/>
                  </a:cubicBezTo>
                  <a:close/>
                  <a:moveTo>
                    <a:pt x="224287" y="266850"/>
                  </a:moveTo>
                  <a:cubicBezTo>
                    <a:pt x="224287" y="268127"/>
                    <a:pt x="222370" y="292386"/>
                    <a:pt x="182113" y="292386"/>
                  </a:cubicBezTo>
                  <a:cubicBezTo>
                    <a:pt x="164221" y="292386"/>
                    <a:pt x="152081" y="288556"/>
                    <a:pt x="144413" y="280895"/>
                  </a:cubicBezTo>
                  <a:cubicBezTo>
                    <a:pt x="139940" y="276426"/>
                    <a:pt x="138023" y="270042"/>
                    <a:pt x="138023" y="264297"/>
                  </a:cubicBezTo>
                  <a:lnTo>
                    <a:pt x="138023" y="96398"/>
                  </a:lnTo>
                  <a:cubicBezTo>
                    <a:pt x="138023" y="90653"/>
                    <a:pt x="140579" y="84907"/>
                    <a:pt x="145052" y="80438"/>
                  </a:cubicBezTo>
                  <a:cubicBezTo>
                    <a:pt x="152720" y="72777"/>
                    <a:pt x="164861" y="68947"/>
                    <a:pt x="182113" y="68947"/>
                  </a:cubicBezTo>
                  <a:cubicBezTo>
                    <a:pt x="199366" y="68947"/>
                    <a:pt x="211507" y="72777"/>
                    <a:pt x="218536" y="80438"/>
                  </a:cubicBezTo>
                  <a:cubicBezTo>
                    <a:pt x="222370" y="84269"/>
                    <a:pt x="224287" y="90014"/>
                    <a:pt x="224287" y="95121"/>
                  </a:cubicBezTo>
                  <a:lnTo>
                    <a:pt x="224287" y="266850"/>
                  </a:lnTo>
                  <a:close/>
                  <a:moveTo>
                    <a:pt x="239623" y="203011"/>
                  </a:moveTo>
                  <a:cubicBezTo>
                    <a:pt x="238345" y="203011"/>
                    <a:pt x="236428" y="202372"/>
                    <a:pt x="235150" y="201734"/>
                  </a:cubicBezTo>
                  <a:cubicBezTo>
                    <a:pt x="232594" y="199180"/>
                    <a:pt x="231955" y="195350"/>
                    <a:pt x="234511" y="192796"/>
                  </a:cubicBezTo>
                  <a:cubicBezTo>
                    <a:pt x="240901" y="186412"/>
                    <a:pt x="240901" y="176198"/>
                    <a:pt x="234511" y="169176"/>
                  </a:cubicBezTo>
                  <a:cubicBezTo>
                    <a:pt x="231955" y="166622"/>
                    <a:pt x="231955" y="162792"/>
                    <a:pt x="234511" y="160238"/>
                  </a:cubicBezTo>
                  <a:cubicBezTo>
                    <a:pt x="237067" y="157684"/>
                    <a:pt x="240901" y="157684"/>
                    <a:pt x="243457" y="160238"/>
                  </a:cubicBezTo>
                  <a:cubicBezTo>
                    <a:pt x="254320" y="171729"/>
                    <a:pt x="254320" y="189604"/>
                    <a:pt x="243457" y="200457"/>
                  </a:cubicBezTo>
                  <a:cubicBezTo>
                    <a:pt x="242818" y="201734"/>
                    <a:pt x="241540" y="203011"/>
                    <a:pt x="239623" y="203011"/>
                  </a:cubicBezTo>
                  <a:close/>
                  <a:moveTo>
                    <a:pt x="256876" y="217694"/>
                  </a:moveTo>
                  <a:cubicBezTo>
                    <a:pt x="253042" y="217694"/>
                    <a:pt x="250486" y="214502"/>
                    <a:pt x="250486" y="211310"/>
                  </a:cubicBezTo>
                  <a:cubicBezTo>
                    <a:pt x="250486" y="209395"/>
                    <a:pt x="251125" y="208118"/>
                    <a:pt x="252403" y="206841"/>
                  </a:cubicBezTo>
                  <a:cubicBezTo>
                    <a:pt x="258792" y="199819"/>
                    <a:pt x="262627" y="190243"/>
                    <a:pt x="263266" y="180667"/>
                  </a:cubicBezTo>
                  <a:cubicBezTo>
                    <a:pt x="263266" y="170452"/>
                    <a:pt x="259432" y="160876"/>
                    <a:pt x="251764" y="153216"/>
                  </a:cubicBezTo>
                  <a:cubicBezTo>
                    <a:pt x="249208" y="150662"/>
                    <a:pt x="249208" y="146832"/>
                    <a:pt x="251764" y="144278"/>
                  </a:cubicBezTo>
                  <a:cubicBezTo>
                    <a:pt x="251764" y="144278"/>
                    <a:pt x="251764" y="144278"/>
                    <a:pt x="251764" y="144278"/>
                  </a:cubicBezTo>
                  <a:cubicBezTo>
                    <a:pt x="254320" y="141724"/>
                    <a:pt x="258154" y="141724"/>
                    <a:pt x="260710" y="144278"/>
                  </a:cubicBezTo>
                  <a:cubicBezTo>
                    <a:pt x="270295" y="153854"/>
                    <a:pt x="276045" y="167260"/>
                    <a:pt x="276045" y="180667"/>
                  </a:cubicBezTo>
                  <a:cubicBezTo>
                    <a:pt x="276045" y="194073"/>
                    <a:pt x="270295" y="206841"/>
                    <a:pt x="261349" y="216417"/>
                  </a:cubicBezTo>
                  <a:cubicBezTo>
                    <a:pt x="260071" y="217694"/>
                    <a:pt x="258792" y="218332"/>
                    <a:pt x="256876" y="217694"/>
                  </a:cubicBezTo>
                  <a:close/>
                  <a:moveTo>
                    <a:pt x="275407" y="231738"/>
                  </a:moveTo>
                  <a:cubicBezTo>
                    <a:pt x="274128" y="233015"/>
                    <a:pt x="272850" y="233015"/>
                    <a:pt x="270934" y="233015"/>
                  </a:cubicBezTo>
                  <a:cubicBezTo>
                    <a:pt x="269017" y="233015"/>
                    <a:pt x="267100" y="232377"/>
                    <a:pt x="265822" y="231100"/>
                  </a:cubicBezTo>
                  <a:cubicBezTo>
                    <a:pt x="263266" y="228546"/>
                    <a:pt x="263905" y="224716"/>
                    <a:pt x="266460" y="222163"/>
                  </a:cubicBezTo>
                  <a:cubicBezTo>
                    <a:pt x="277323" y="210671"/>
                    <a:pt x="283713" y="195350"/>
                    <a:pt x="283075" y="180028"/>
                  </a:cubicBezTo>
                  <a:cubicBezTo>
                    <a:pt x="283075" y="164707"/>
                    <a:pt x="276685" y="150024"/>
                    <a:pt x="266460" y="139171"/>
                  </a:cubicBezTo>
                  <a:cubicBezTo>
                    <a:pt x="263905" y="136617"/>
                    <a:pt x="263905" y="132787"/>
                    <a:pt x="265822" y="130233"/>
                  </a:cubicBezTo>
                  <a:cubicBezTo>
                    <a:pt x="267739" y="127680"/>
                    <a:pt x="272212" y="127680"/>
                    <a:pt x="274767" y="129595"/>
                  </a:cubicBezTo>
                  <a:cubicBezTo>
                    <a:pt x="303522" y="158323"/>
                    <a:pt x="303522" y="203649"/>
                    <a:pt x="275407" y="231738"/>
                  </a:cubicBezTo>
                  <a:lnTo>
                    <a:pt x="275407" y="231738"/>
                  </a:lnTo>
                  <a:close/>
                </a:path>
              </a:pathLst>
            </a:custGeom>
            <a:grpFill/>
            <a:ln w="6390" cap="flat">
              <a:noFill/>
              <a:prstDash val="solid"/>
              <a:miter/>
            </a:ln>
          </p:spPr>
          <p:txBody>
            <a:bodyPr rtlCol="0" anchor="ctr"/>
            <a:lstStyle/>
            <a:p>
              <a:endParaRPr lang="en-US"/>
            </a:p>
          </p:txBody>
        </p:sp>
      </p:grpSp>
      <p:sp>
        <p:nvSpPr>
          <p:cNvPr id="6" name="Rectangle 2">
            <a:extLst>
              <a:ext uri="{FF2B5EF4-FFF2-40B4-BE49-F238E27FC236}">
                <a16:creationId xmlns:a16="http://schemas.microsoft.com/office/drawing/2014/main" id="{9B9FB0CF-4AB0-2809-499A-B7EA18B7D3D8}"/>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a:solidFill>
                  <a:schemeClr val="tx2">
                    <a:lumMod val="50000"/>
                  </a:schemeClr>
                </a:solidFill>
                <a:latin typeface="Aptos" panose="020B0004020202020204" pitchFamily="34" charset="0"/>
              </a:rPr>
              <a:t>Descrizione dei servizi: servizi continuativi</a:t>
            </a:r>
            <a:endParaRPr lang="it-IT" sz="2400" b="1">
              <a:solidFill>
                <a:schemeClr val="tx2">
                  <a:lumMod val="50000"/>
                </a:schemeClr>
              </a:solidFill>
              <a:latin typeface="Aptos" panose="020B0004020202020204" pitchFamily="34" charset="0"/>
              <a:ea typeface="+mj-ea"/>
            </a:endParaRPr>
          </a:p>
        </p:txBody>
      </p:sp>
    </p:spTree>
    <p:extLst>
      <p:ext uri="{BB962C8B-B14F-4D97-AF65-F5344CB8AC3E}">
        <p14:creationId xmlns:p14="http://schemas.microsoft.com/office/powerpoint/2010/main" val="7164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63866AB-98B8-1D01-1E01-6E858B846464}"/>
              </a:ext>
            </a:extLst>
          </p:cNvPr>
          <p:cNvSpPr/>
          <p:nvPr/>
        </p:nvSpPr>
        <p:spPr>
          <a:xfrm>
            <a:off x="443865" y="984794"/>
            <a:ext cx="8232775" cy="5384800"/>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w="5715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194A3E0-3045-AC5D-0997-14B9451E94F3}"/>
              </a:ext>
            </a:extLst>
          </p:cNvPr>
          <p:cNvSpPr txBox="1"/>
          <p:nvPr/>
        </p:nvSpPr>
        <p:spPr>
          <a:xfrm>
            <a:off x="550545" y="1079104"/>
            <a:ext cx="8006080" cy="3939540"/>
          </a:xfrm>
          <a:prstGeom prst="rect">
            <a:avLst/>
          </a:prstGeom>
          <a:noFill/>
        </p:spPr>
        <p:txBody>
          <a:bodyPr wrap="square" rtlCol="0">
            <a:spAutoFit/>
          </a:bodyPr>
          <a:lstStyle/>
          <a:p>
            <a:pPr algn="just">
              <a:spcBef>
                <a:spcPts val="600"/>
              </a:spcBef>
            </a:pPr>
            <a:r>
              <a:rPr lang="it-IT" sz="2000" b="1">
                <a:solidFill>
                  <a:schemeClr val="tx2">
                    <a:lumMod val="75000"/>
                  </a:schemeClr>
                </a:solidFill>
                <a:effectLst/>
                <a:latin typeface="Aptos" panose="020B0004020202020204" pitchFamily="34" charset="0"/>
                <a:ea typeface="Calibri" panose="020F0502020204030204" pitchFamily="34" charset="0"/>
              </a:rPr>
              <a:t>            Disinfestazione e derattizzazione</a:t>
            </a:r>
          </a:p>
          <a:p>
            <a:pPr algn="just"/>
            <a:endParaRPr lang="it-IT" sz="1400">
              <a:effectLst/>
              <a:latin typeface="Aptos" panose="020B0004020202020204" pitchFamily="34" charset="0"/>
              <a:ea typeface="Calibri" panose="020F0502020204030204" pitchFamily="34" charset="0"/>
            </a:endParaRPr>
          </a:p>
          <a:p>
            <a:pPr algn="just"/>
            <a:r>
              <a:rPr lang="it-IT" sz="1400">
                <a:latin typeface="Aptos" panose="020B0004020202020204" pitchFamily="34" charset="0"/>
              </a:rPr>
              <a:t>Il Fornitore dovrà garantire, nelle cadenze indicate e ogni qualvolta ne ricorra la necessità, il servizio di disinfestazione e derattizzazione, compresa l’asportazione di carcasse, in tutte le aree degli Enti salvo ove contemplati in altri contratti. Il servizio deve essere effettuato anche presso tutte le aree esterne.</a:t>
            </a:r>
          </a:p>
          <a:p>
            <a:pPr algn="just"/>
            <a:endParaRPr lang="it-IT" sz="1400">
              <a:latin typeface="Aptos" panose="020B0004020202020204" pitchFamily="34" charset="0"/>
            </a:endParaRPr>
          </a:p>
          <a:p>
            <a:pPr algn="just"/>
            <a:r>
              <a:rPr lang="it-IT" sz="1400">
                <a:latin typeface="Aptos" panose="020B0004020202020204" pitchFamily="34" charset="0"/>
              </a:rPr>
              <a:t>I servizi contemplati sono:</a:t>
            </a:r>
          </a:p>
          <a:p>
            <a:pPr algn="just"/>
            <a:endParaRPr lang="it-IT" sz="1400">
              <a:latin typeface="Aptos" panose="020B0004020202020204" pitchFamily="34" charset="0"/>
            </a:endParaRPr>
          </a:p>
          <a:p>
            <a:pPr marL="342900" indent="-342900" algn="just">
              <a:spcAft>
                <a:spcPts val="1200"/>
              </a:spcAft>
              <a:buClr>
                <a:schemeClr val="tx2">
                  <a:lumMod val="75000"/>
                </a:schemeClr>
              </a:buClr>
              <a:buFont typeface="+mj-lt"/>
              <a:buAutoNum type="alphaUcPeriod"/>
            </a:pPr>
            <a:r>
              <a:rPr lang="it-IT" sz="1400" b="1">
                <a:solidFill>
                  <a:schemeClr val="tx2">
                    <a:lumMod val="75000"/>
                  </a:schemeClr>
                </a:solidFill>
                <a:latin typeface="Aptos" panose="020B0004020202020204" pitchFamily="34" charset="0"/>
              </a:rPr>
              <a:t>Disinfestazione per bonifica igienico sanitaria contro striscianti </a:t>
            </a:r>
            <a:endParaRPr lang="it-IT" sz="1400">
              <a:latin typeface="Aptos" panose="020B0004020202020204" pitchFamily="34" charset="0"/>
            </a:endParaRPr>
          </a:p>
          <a:p>
            <a:pPr marL="342900" indent="-342900" algn="just">
              <a:spcAft>
                <a:spcPts val="1200"/>
              </a:spcAft>
              <a:buClr>
                <a:schemeClr val="tx2">
                  <a:lumMod val="75000"/>
                </a:schemeClr>
              </a:buClr>
              <a:buFont typeface="+mj-lt"/>
              <a:buAutoNum type="alphaUcPeriod"/>
            </a:pPr>
            <a:r>
              <a:rPr lang="it-IT" sz="1400" b="1">
                <a:solidFill>
                  <a:schemeClr val="tx2">
                    <a:lumMod val="75000"/>
                  </a:schemeClr>
                </a:solidFill>
                <a:latin typeface="Aptos" panose="020B0004020202020204" pitchFamily="34" charset="0"/>
              </a:rPr>
              <a:t>Disinfestazione per bonifica igienico sanitaria contro volanti</a:t>
            </a:r>
            <a:endParaRPr lang="it-IT" sz="1400">
              <a:latin typeface="Aptos" panose="020B0004020202020204" pitchFamily="34" charset="0"/>
            </a:endParaRPr>
          </a:p>
          <a:p>
            <a:pPr marL="342900" indent="-342900" algn="just">
              <a:buClr>
                <a:schemeClr val="tx2">
                  <a:lumMod val="75000"/>
                </a:schemeClr>
              </a:buClr>
              <a:buFont typeface="+mj-lt"/>
              <a:buAutoNum type="alphaUcPeriod"/>
            </a:pPr>
            <a:r>
              <a:rPr lang="it-IT" sz="1400" b="1">
                <a:solidFill>
                  <a:schemeClr val="tx2">
                    <a:lumMod val="75000"/>
                  </a:schemeClr>
                </a:solidFill>
                <a:latin typeface="Aptos" panose="020B0004020202020204" pitchFamily="34" charset="0"/>
              </a:rPr>
              <a:t>Disinfestazione-derattizzazione per bonifica igienico sanitaria contro roditori </a:t>
            </a:r>
          </a:p>
          <a:p>
            <a:pPr algn="just">
              <a:buClr>
                <a:schemeClr val="tx2">
                  <a:lumMod val="75000"/>
                </a:schemeClr>
              </a:buClr>
            </a:pPr>
            <a:endParaRPr lang="it-IT" sz="1400" b="1">
              <a:solidFill>
                <a:schemeClr val="tx2">
                  <a:lumMod val="75000"/>
                </a:schemeClr>
              </a:solidFill>
              <a:latin typeface="Aptos" panose="020B0004020202020204" pitchFamily="34" charset="0"/>
            </a:endParaRPr>
          </a:p>
          <a:p>
            <a:pPr marL="342900" indent="-342900" algn="just">
              <a:buClr>
                <a:schemeClr val="tx2">
                  <a:lumMod val="75000"/>
                </a:schemeClr>
              </a:buClr>
              <a:buFont typeface="+mj-lt"/>
              <a:buAutoNum type="alphaUcPeriod"/>
            </a:pPr>
            <a:endParaRPr lang="it-IT" sz="1400" b="1">
              <a:solidFill>
                <a:schemeClr val="tx2">
                  <a:lumMod val="75000"/>
                </a:schemeClr>
              </a:solidFill>
              <a:latin typeface="Aptos" panose="020B0004020202020204" pitchFamily="34" charset="0"/>
            </a:endParaRPr>
          </a:p>
          <a:p>
            <a:pPr algn="just">
              <a:buClr>
                <a:schemeClr val="tx2">
                  <a:lumMod val="75000"/>
                </a:schemeClr>
              </a:buClr>
            </a:pPr>
            <a:r>
              <a:rPr lang="it-IT" sz="1400">
                <a:latin typeface="Aptos" panose="020B0004020202020204" pitchFamily="34" charset="0"/>
              </a:rPr>
              <a:t>Si specifica che il servizio in oggetto prevederà una remunerazione a misura </a:t>
            </a:r>
            <a:r>
              <a:rPr lang="it-IT" sz="1400" b="1">
                <a:solidFill>
                  <a:schemeClr val="tx2">
                    <a:lumMod val="75000"/>
                  </a:schemeClr>
                </a:solidFill>
                <a:latin typeface="Aptos" panose="020B0004020202020204" pitchFamily="34" charset="0"/>
              </a:rPr>
              <a:t>€/mq</a:t>
            </a:r>
            <a:endParaRPr lang="it-IT" sz="1400">
              <a:latin typeface="Aptos" panose="020B0004020202020204" pitchFamily="34" charset="0"/>
            </a:endParaRPr>
          </a:p>
          <a:p>
            <a:pPr algn="just">
              <a:buClr>
                <a:schemeClr val="tx2">
                  <a:lumMod val="75000"/>
                </a:schemeClr>
              </a:buClr>
            </a:pPr>
            <a:endParaRPr lang="it-IT" sz="1400" b="1">
              <a:solidFill>
                <a:schemeClr val="tx2">
                  <a:lumMod val="75000"/>
                </a:schemeClr>
              </a:solidFill>
              <a:latin typeface="Aptos" panose="020B0004020202020204" pitchFamily="34" charset="0"/>
            </a:endParaRPr>
          </a:p>
          <a:p>
            <a:pPr algn="just"/>
            <a:endParaRPr lang="it-IT" sz="1400">
              <a:latin typeface="Aptos" panose="020B0004020202020204" pitchFamily="34" charset="0"/>
            </a:endParaRPr>
          </a:p>
        </p:txBody>
      </p:sp>
      <p:sp>
        <p:nvSpPr>
          <p:cNvPr id="2" name="Rectangle 2">
            <a:extLst>
              <a:ext uri="{FF2B5EF4-FFF2-40B4-BE49-F238E27FC236}">
                <a16:creationId xmlns:a16="http://schemas.microsoft.com/office/drawing/2014/main" id="{37541004-7DDE-9D43-35CE-D05A60B31140}"/>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a:solidFill>
                  <a:schemeClr val="tx2">
                    <a:lumMod val="50000"/>
                  </a:schemeClr>
                </a:solidFill>
                <a:latin typeface="Aptos" panose="020B0004020202020204" pitchFamily="34" charset="0"/>
              </a:rPr>
              <a:t>Descrizione dei servizi: servizi accessori</a:t>
            </a:r>
            <a:endParaRPr lang="it-IT" sz="2400" b="1">
              <a:solidFill>
                <a:schemeClr val="tx2">
                  <a:lumMod val="50000"/>
                </a:schemeClr>
              </a:solidFill>
              <a:latin typeface="Aptos" panose="020B0004020202020204" pitchFamily="34" charset="0"/>
              <a:ea typeface="+mj-ea"/>
            </a:endParaRPr>
          </a:p>
        </p:txBody>
      </p:sp>
      <p:sp>
        <p:nvSpPr>
          <p:cNvPr id="6" name="Graphic 6">
            <a:extLst>
              <a:ext uri="{FF2B5EF4-FFF2-40B4-BE49-F238E27FC236}">
                <a16:creationId xmlns:a16="http://schemas.microsoft.com/office/drawing/2014/main" id="{282293C9-C8D5-C9FD-6CC7-DBD00F8BC717}"/>
              </a:ext>
            </a:extLst>
          </p:cNvPr>
          <p:cNvSpPr/>
          <p:nvPr/>
        </p:nvSpPr>
        <p:spPr>
          <a:xfrm>
            <a:off x="641805" y="1079104"/>
            <a:ext cx="486000" cy="486000"/>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10 w 362313"/>
              <a:gd name="connsiteY3" fmla="*/ 181305 h 361971"/>
              <a:gd name="connsiteX4" fmla="*/ 181474 w 362313"/>
              <a:gd name="connsiteY4" fmla="*/ 0 h 361971"/>
              <a:gd name="connsiteX5" fmla="*/ 208951 w 362313"/>
              <a:gd name="connsiteY5" fmla="*/ 240038 h 361971"/>
              <a:gd name="connsiteX6" fmla="*/ 207673 w 362313"/>
              <a:gd name="connsiteY6" fmla="*/ 240038 h 361971"/>
              <a:gd name="connsiteX7" fmla="*/ 201283 w 362313"/>
              <a:gd name="connsiteY7" fmla="*/ 234930 h 361971"/>
              <a:gd name="connsiteX8" fmla="*/ 195532 w 362313"/>
              <a:gd name="connsiteY8" fmla="*/ 213225 h 361971"/>
              <a:gd name="connsiteX9" fmla="*/ 171889 w 362313"/>
              <a:gd name="connsiteY9" fmla="*/ 218332 h 361971"/>
              <a:gd name="connsiteX10" fmla="*/ 147608 w 362313"/>
              <a:gd name="connsiteY10" fmla="*/ 213225 h 361971"/>
              <a:gd name="connsiteX11" fmla="*/ 142496 w 362313"/>
              <a:gd name="connsiteY11" fmla="*/ 234292 h 361971"/>
              <a:gd name="connsiteX12" fmla="*/ 136106 w 362313"/>
              <a:gd name="connsiteY12" fmla="*/ 239399 h 361971"/>
              <a:gd name="connsiteX13" fmla="*/ 134828 w 362313"/>
              <a:gd name="connsiteY13" fmla="*/ 239399 h 361971"/>
              <a:gd name="connsiteX14" fmla="*/ 130355 w 362313"/>
              <a:gd name="connsiteY14" fmla="*/ 231738 h 361971"/>
              <a:gd name="connsiteX15" fmla="*/ 137384 w 362313"/>
              <a:gd name="connsiteY15" fmla="*/ 203011 h 361971"/>
              <a:gd name="connsiteX16" fmla="*/ 137384 w 362313"/>
              <a:gd name="connsiteY16" fmla="*/ 202372 h 361971"/>
              <a:gd name="connsiteX17" fmla="*/ 137384 w 362313"/>
              <a:gd name="connsiteY17" fmla="*/ 201734 h 361971"/>
              <a:gd name="connsiteX18" fmla="*/ 138023 w 362313"/>
              <a:gd name="connsiteY18" fmla="*/ 201095 h 361971"/>
              <a:gd name="connsiteX19" fmla="*/ 138662 w 362313"/>
              <a:gd name="connsiteY19" fmla="*/ 199819 h 361971"/>
              <a:gd name="connsiteX20" fmla="*/ 139301 w 362313"/>
              <a:gd name="connsiteY20" fmla="*/ 199180 h 361971"/>
              <a:gd name="connsiteX21" fmla="*/ 140579 w 362313"/>
              <a:gd name="connsiteY21" fmla="*/ 198542 h 361971"/>
              <a:gd name="connsiteX22" fmla="*/ 141857 w 362313"/>
              <a:gd name="connsiteY22" fmla="*/ 197903 h 361971"/>
              <a:gd name="connsiteX23" fmla="*/ 143135 w 362313"/>
              <a:gd name="connsiteY23" fmla="*/ 197903 h 361971"/>
              <a:gd name="connsiteX24" fmla="*/ 144413 w 362313"/>
              <a:gd name="connsiteY24" fmla="*/ 197903 h 361971"/>
              <a:gd name="connsiteX25" fmla="*/ 145052 w 362313"/>
              <a:gd name="connsiteY25" fmla="*/ 197903 h 361971"/>
              <a:gd name="connsiteX26" fmla="*/ 145690 w 362313"/>
              <a:gd name="connsiteY26" fmla="*/ 197903 h 361971"/>
              <a:gd name="connsiteX27" fmla="*/ 146330 w 362313"/>
              <a:gd name="connsiteY27" fmla="*/ 197903 h 361971"/>
              <a:gd name="connsiteX28" fmla="*/ 171889 w 362313"/>
              <a:gd name="connsiteY28" fmla="*/ 204287 h 361971"/>
              <a:gd name="connsiteX29" fmla="*/ 198088 w 362313"/>
              <a:gd name="connsiteY29" fmla="*/ 197265 h 361971"/>
              <a:gd name="connsiteX30" fmla="*/ 198088 w 362313"/>
              <a:gd name="connsiteY30" fmla="*/ 197265 h 361971"/>
              <a:gd name="connsiteX31" fmla="*/ 198088 w 362313"/>
              <a:gd name="connsiteY31" fmla="*/ 197265 h 361971"/>
              <a:gd name="connsiteX32" fmla="*/ 199366 w 362313"/>
              <a:gd name="connsiteY32" fmla="*/ 197265 h 361971"/>
              <a:gd name="connsiteX33" fmla="*/ 200644 w 362313"/>
              <a:gd name="connsiteY33" fmla="*/ 197265 h 361971"/>
              <a:gd name="connsiteX34" fmla="*/ 201922 w 362313"/>
              <a:gd name="connsiteY34" fmla="*/ 197265 h 361971"/>
              <a:gd name="connsiteX35" fmla="*/ 203200 w 362313"/>
              <a:gd name="connsiteY35" fmla="*/ 197903 h 361971"/>
              <a:gd name="connsiteX36" fmla="*/ 203839 w 362313"/>
              <a:gd name="connsiteY36" fmla="*/ 198542 h 361971"/>
              <a:gd name="connsiteX37" fmla="*/ 205117 w 362313"/>
              <a:gd name="connsiteY37" fmla="*/ 199180 h 361971"/>
              <a:gd name="connsiteX38" fmla="*/ 205756 w 362313"/>
              <a:gd name="connsiteY38" fmla="*/ 200457 h 361971"/>
              <a:gd name="connsiteX39" fmla="*/ 206395 w 362313"/>
              <a:gd name="connsiteY39" fmla="*/ 201095 h 361971"/>
              <a:gd name="connsiteX40" fmla="*/ 206395 w 362313"/>
              <a:gd name="connsiteY40" fmla="*/ 201095 h 361971"/>
              <a:gd name="connsiteX41" fmla="*/ 206395 w 362313"/>
              <a:gd name="connsiteY41" fmla="*/ 201095 h 361971"/>
              <a:gd name="connsiteX42" fmla="*/ 213424 w 362313"/>
              <a:gd name="connsiteY42" fmla="*/ 229823 h 361971"/>
              <a:gd name="connsiteX43" fmla="*/ 208951 w 362313"/>
              <a:gd name="connsiteY43" fmla="*/ 240038 h 361971"/>
              <a:gd name="connsiteX44" fmla="*/ 241540 w 362313"/>
              <a:gd name="connsiteY44" fmla="*/ 204287 h 361971"/>
              <a:gd name="connsiteX45" fmla="*/ 237067 w 362313"/>
              <a:gd name="connsiteY45" fmla="*/ 236207 h 361971"/>
              <a:gd name="connsiteX46" fmla="*/ 230677 w 362313"/>
              <a:gd name="connsiteY46" fmla="*/ 241953 h 361971"/>
              <a:gd name="connsiteX47" fmla="*/ 230038 w 362313"/>
              <a:gd name="connsiteY47" fmla="*/ 241953 h 361971"/>
              <a:gd name="connsiteX48" fmla="*/ 224287 w 362313"/>
              <a:gd name="connsiteY48" fmla="*/ 234930 h 361971"/>
              <a:gd name="connsiteX49" fmla="*/ 229399 w 362313"/>
              <a:gd name="connsiteY49" fmla="*/ 197903 h 361971"/>
              <a:gd name="connsiteX50" fmla="*/ 229399 w 362313"/>
              <a:gd name="connsiteY50" fmla="*/ 197265 h 361971"/>
              <a:gd name="connsiteX51" fmla="*/ 230038 w 362313"/>
              <a:gd name="connsiteY51" fmla="*/ 195988 h 361971"/>
              <a:gd name="connsiteX52" fmla="*/ 230677 w 362313"/>
              <a:gd name="connsiteY52" fmla="*/ 194711 h 361971"/>
              <a:gd name="connsiteX53" fmla="*/ 231316 w 362313"/>
              <a:gd name="connsiteY53" fmla="*/ 194073 h 361971"/>
              <a:gd name="connsiteX54" fmla="*/ 232594 w 362313"/>
              <a:gd name="connsiteY54" fmla="*/ 193435 h 361971"/>
              <a:gd name="connsiteX55" fmla="*/ 233872 w 362313"/>
              <a:gd name="connsiteY55" fmla="*/ 192796 h 361971"/>
              <a:gd name="connsiteX56" fmla="*/ 235150 w 362313"/>
              <a:gd name="connsiteY56" fmla="*/ 192796 h 361971"/>
              <a:gd name="connsiteX57" fmla="*/ 235789 w 362313"/>
              <a:gd name="connsiteY57" fmla="*/ 192796 h 361971"/>
              <a:gd name="connsiteX58" fmla="*/ 286269 w 362313"/>
              <a:gd name="connsiteY58" fmla="*/ 178113 h 361971"/>
              <a:gd name="connsiteX59" fmla="*/ 242818 w 362313"/>
              <a:gd name="connsiteY59" fmla="*/ 134702 h 361971"/>
              <a:gd name="connsiteX60" fmla="*/ 242818 w 362313"/>
              <a:gd name="connsiteY60" fmla="*/ 134702 h 361971"/>
              <a:gd name="connsiteX61" fmla="*/ 241540 w 362313"/>
              <a:gd name="connsiteY61" fmla="*/ 134702 h 361971"/>
              <a:gd name="connsiteX62" fmla="*/ 240262 w 362313"/>
              <a:gd name="connsiteY62" fmla="*/ 134064 h 361971"/>
              <a:gd name="connsiteX63" fmla="*/ 240262 w 362313"/>
              <a:gd name="connsiteY63" fmla="*/ 134064 h 361971"/>
              <a:gd name="connsiteX64" fmla="*/ 239623 w 362313"/>
              <a:gd name="connsiteY64" fmla="*/ 133425 h 361971"/>
              <a:gd name="connsiteX65" fmla="*/ 238345 w 362313"/>
              <a:gd name="connsiteY65" fmla="*/ 132787 h 361971"/>
              <a:gd name="connsiteX66" fmla="*/ 237706 w 362313"/>
              <a:gd name="connsiteY66" fmla="*/ 131510 h 361971"/>
              <a:gd name="connsiteX67" fmla="*/ 237067 w 362313"/>
              <a:gd name="connsiteY67" fmla="*/ 130233 h 361971"/>
              <a:gd name="connsiteX68" fmla="*/ 237067 w 362313"/>
              <a:gd name="connsiteY68" fmla="*/ 128957 h 361971"/>
              <a:gd name="connsiteX69" fmla="*/ 237067 w 362313"/>
              <a:gd name="connsiteY69" fmla="*/ 128318 h 361971"/>
              <a:gd name="connsiteX70" fmla="*/ 237067 w 362313"/>
              <a:gd name="connsiteY70" fmla="*/ 128318 h 361971"/>
              <a:gd name="connsiteX71" fmla="*/ 237067 w 362313"/>
              <a:gd name="connsiteY71" fmla="*/ 127041 h 361971"/>
              <a:gd name="connsiteX72" fmla="*/ 237706 w 362313"/>
              <a:gd name="connsiteY72" fmla="*/ 125765 h 361971"/>
              <a:gd name="connsiteX73" fmla="*/ 237706 w 362313"/>
              <a:gd name="connsiteY73" fmla="*/ 125765 h 361971"/>
              <a:gd name="connsiteX74" fmla="*/ 239623 w 362313"/>
              <a:gd name="connsiteY74" fmla="*/ 109805 h 361971"/>
              <a:gd name="connsiteX75" fmla="*/ 229399 w 362313"/>
              <a:gd name="connsiteY75" fmla="*/ 106613 h 361971"/>
              <a:gd name="connsiteX76" fmla="*/ 228121 w 362313"/>
              <a:gd name="connsiteY76" fmla="*/ 107251 h 361971"/>
              <a:gd name="connsiteX77" fmla="*/ 228760 w 362313"/>
              <a:gd name="connsiteY77" fmla="*/ 134064 h 361971"/>
              <a:gd name="connsiteX78" fmla="*/ 226204 w 362313"/>
              <a:gd name="connsiteY78" fmla="*/ 141086 h 361971"/>
              <a:gd name="connsiteX79" fmla="*/ 205117 w 362313"/>
              <a:gd name="connsiteY79" fmla="*/ 155131 h 361971"/>
              <a:gd name="connsiteX80" fmla="*/ 200005 w 362313"/>
              <a:gd name="connsiteY80" fmla="*/ 155769 h 361971"/>
              <a:gd name="connsiteX81" fmla="*/ 196171 w 362313"/>
              <a:gd name="connsiteY81" fmla="*/ 152577 h 361971"/>
              <a:gd name="connsiteX82" fmla="*/ 128438 w 362313"/>
              <a:gd name="connsiteY82" fmla="*/ 141086 h 361971"/>
              <a:gd name="connsiteX83" fmla="*/ 124604 w 362313"/>
              <a:gd name="connsiteY83" fmla="*/ 141724 h 361971"/>
              <a:gd name="connsiteX84" fmla="*/ 93932 w 362313"/>
              <a:gd name="connsiteY84" fmla="*/ 183859 h 361971"/>
              <a:gd name="connsiteX85" fmla="*/ 93293 w 362313"/>
              <a:gd name="connsiteY85" fmla="*/ 188327 h 361971"/>
              <a:gd name="connsiteX86" fmla="*/ 79874 w 362313"/>
              <a:gd name="connsiteY86" fmla="*/ 232377 h 361971"/>
              <a:gd name="connsiteX87" fmla="*/ 158470 w 362313"/>
              <a:gd name="connsiteY87" fmla="*/ 256636 h 361971"/>
              <a:gd name="connsiteX88" fmla="*/ 165500 w 362313"/>
              <a:gd name="connsiteY88" fmla="*/ 261743 h 361971"/>
              <a:gd name="connsiteX89" fmla="*/ 160388 w 362313"/>
              <a:gd name="connsiteY89" fmla="*/ 268766 h 361971"/>
              <a:gd name="connsiteX90" fmla="*/ 137384 w 362313"/>
              <a:gd name="connsiteY90" fmla="*/ 270681 h 361971"/>
              <a:gd name="connsiteX91" fmla="*/ 67734 w 362313"/>
              <a:gd name="connsiteY91" fmla="*/ 236207 h 361971"/>
              <a:gd name="connsiteX92" fmla="*/ 81152 w 362313"/>
              <a:gd name="connsiteY92" fmla="*/ 183220 h 361971"/>
              <a:gd name="connsiteX93" fmla="*/ 122687 w 362313"/>
              <a:gd name="connsiteY93" fmla="*/ 128318 h 361971"/>
              <a:gd name="connsiteX94" fmla="*/ 126521 w 362313"/>
              <a:gd name="connsiteY94" fmla="*/ 127680 h 361971"/>
              <a:gd name="connsiteX95" fmla="*/ 204478 w 362313"/>
              <a:gd name="connsiteY95" fmla="*/ 139809 h 361971"/>
              <a:gd name="connsiteX96" fmla="*/ 216619 w 362313"/>
              <a:gd name="connsiteY96" fmla="*/ 132149 h 361971"/>
              <a:gd name="connsiteX97" fmla="*/ 219175 w 362313"/>
              <a:gd name="connsiteY97" fmla="*/ 98952 h 361971"/>
              <a:gd name="connsiteX98" fmla="*/ 230677 w 362313"/>
              <a:gd name="connsiteY98" fmla="*/ 93206 h 361971"/>
              <a:gd name="connsiteX99" fmla="*/ 251764 w 362313"/>
              <a:gd name="connsiteY99" fmla="*/ 102782 h 361971"/>
              <a:gd name="connsiteX100" fmla="*/ 253042 w 362313"/>
              <a:gd name="connsiteY100" fmla="*/ 123849 h 361971"/>
              <a:gd name="connsiteX101" fmla="*/ 300966 w 362313"/>
              <a:gd name="connsiteY101" fmla="*/ 178113 h 361971"/>
              <a:gd name="connsiteX102" fmla="*/ 241540 w 362313"/>
              <a:gd name="connsiteY102" fmla="*/ 204287 h 361971"/>
              <a:gd name="connsiteX103" fmla="*/ 116297 w 362313"/>
              <a:gd name="connsiteY103" fmla="*/ 239399 h 361971"/>
              <a:gd name="connsiteX104" fmla="*/ 115019 w 362313"/>
              <a:gd name="connsiteY104" fmla="*/ 239399 h 361971"/>
              <a:gd name="connsiteX105" fmla="*/ 108629 w 362313"/>
              <a:gd name="connsiteY105" fmla="*/ 234292 h 361971"/>
              <a:gd name="connsiteX106" fmla="*/ 101600 w 362313"/>
              <a:gd name="connsiteY106" fmla="*/ 205564 h 361971"/>
              <a:gd name="connsiteX107" fmla="*/ 106073 w 362313"/>
              <a:gd name="connsiteY107" fmla="*/ 197903 h 361971"/>
              <a:gd name="connsiteX108" fmla="*/ 113741 w 362313"/>
              <a:gd name="connsiteY108" fmla="*/ 202372 h 361971"/>
              <a:gd name="connsiteX109" fmla="*/ 120770 w 362313"/>
              <a:gd name="connsiteY109" fmla="*/ 231100 h 361971"/>
              <a:gd name="connsiteX110" fmla="*/ 116297 w 362313"/>
              <a:gd name="connsiteY110" fmla="*/ 23939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948" y="81077"/>
                  <a:pt x="281796" y="0"/>
                  <a:pt x="181474" y="0"/>
                </a:cubicBezTo>
                <a:close/>
                <a:moveTo>
                  <a:pt x="208951" y="240038"/>
                </a:moveTo>
                <a:cubicBezTo>
                  <a:pt x="208312" y="240038"/>
                  <a:pt x="207673" y="240038"/>
                  <a:pt x="207673" y="240038"/>
                </a:cubicBezTo>
                <a:cubicBezTo>
                  <a:pt x="205117" y="240038"/>
                  <a:pt x="201922" y="238122"/>
                  <a:pt x="201283" y="234930"/>
                </a:cubicBezTo>
                <a:lnTo>
                  <a:pt x="195532" y="213225"/>
                </a:lnTo>
                <a:cubicBezTo>
                  <a:pt x="187864" y="215779"/>
                  <a:pt x="177001" y="218332"/>
                  <a:pt x="171889" y="218332"/>
                </a:cubicBezTo>
                <a:cubicBezTo>
                  <a:pt x="162943" y="218332"/>
                  <a:pt x="153998" y="215779"/>
                  <a:pt x="147608" y="213225"/>
                </a:cubicBezTo>
                <a:lnTo>
                  <a:pt x="142496" y="234292"/>
                </a:lnTo>
                <a:cubicBezTo>
                  <a:pt x="141857" y="237484"/>
                  <a:pt x="139301" y="239399"/>
                  <a:pt x="136106" y="239399"/>
                </a:cubicBezTo>
                <a:cubicBezTo>
                  <a:pt x="135467" y="239399"/>
                  <a:pt x="134828" y="239399"/>
                  <a:pt x="134828" y="239399"/>
                </a:cubicBezTo>
                <a:cubicBezTo>
                  <a:pt x="131633" y="238761"/>
                  <a:pt x="129077" y="234930"/>
                  <a:pt x="130355" y="231738"/>
                </a:cubicBezTo>
                <a:lnTo>
                  <a:pt x="137384" y="203011"/>
                </a:lnTo>
                <a:lnTo>
                  <a:pt x="137384" y="202372"/>
                </a:lnTo>
                <a:lnTo>
                  <a:pt x="137384" y="201734"/>
                </a:lnTo>
                <a:cubicBezTo>
                  <a:pt x="137384" y="201734"/>
                  <a:pt x="137384" y="201734"/>
                  <a:pt x="138023" y="201095"/>
                </a:cubicBezTo>
                <a:cubicBezTo>
                  <a:pt x="138023" y="200457"/>
                  <a:pt x="138662" y="200457"/>
                  <a:pt x="138662" y="199819"/>
                </a:cubicBezTo>
                <a:lnTo>
                  <a:pt x="139301" y="199180"/>
                </a:lnTo>
                <a:cubicBezTo>
                  <a:pt x="139940" y="199180"/>
                  <a:pt x="139940" y="198542"/>
                  <a:pt x="140579" y="198542"/>
                </a:cubicBezTo>
                <a:cubicBezTo>
                  <a:pt x="141218" y="198542"/>
                  <a:pt x="141218" y="198542"/>
                  <a:pt x="141857" y="197903"/>
                </a:cubicBezTo>
                <a:cubicBezTo>
                  <a:pt x="142496" y="197903"/>
                  <a:pt x="142496" y="197903"/>
                  <a:pt x="143135" y="197903"/>
                </a:cubicBezTo>
                <a:cubicBezTo>
                  <a:pt x="143774" y="197903"/>
                  <a:pt x="143774" y="197903"/>
                  <a:pt x="144413" y="197903"/>
                </a:cubicBezTo>
                <a:lnTo>
                  <a:pt x="145052" y="197903"/>
                </a:lnTo>
                <a:lnTo>
                  <a:pt x="145690" y="197903"/>
                </a:lnTo>
                <a:lnTo>
                  <a:pt x="146330" y="197903"/>
                </a:lnTo>
                <a:cubicBezTo>
                  <a:pt x="146330" y="197903"/>
                  <a:pt x="159748" y="204287"/>
                  <a:pt x="171889" y="204287"/>
                </a:cubicBezTo>
                <a:cubicBezTo>
                  <a:pt x="176363" y="204287"/>
                  <a:pt x="189781" y="200457"/>
                  <a:pt x="198088" y="197265"/>
                </a:cubicBezTo>
                <a:lnTo>
                  <a:pt x="198088" y="197265"/>
                </a:lnTo>
                <a:lnTo>
                  <a:pt x="198088" y="197265"/>
                </a:lnTo>
                <a:cubicBezTo>
                  <a:pt x="198727" y="197265"/>
                  <a:pt x="198727" y="197265"/>
                  <a:pt x="199366" y="197265"/>
                </a:cubicBezTo>
                <a:cubicBezTo>
                  <a:pt x="200005" y="197265"/>
                  <a:pt x="200005" y="197265"/>
                  <a:pt x="200644" y="197265"/>
                </a:cubicBezTo>
                <a:cubicBezTo>
                  <a:pt x="201283" y="197265"/>
                  <a:pt x="201283" y="197265"/>
                  <a:pt x="201922" y="197265"/>
                </a:cubicBezTo>
                <a:cubicBezTo>
                  <a:pt x="202561" y="197265"/>
                  <a:pt x="202561" y="197265"/>
                  <a:pt x="203200" y="197903"/>
                </a:cubicBezTo>
                <a:lnTo>
                  <a:pt x="203839" y="198542"/>
                </a:lnTo>
                <a:cubicBezTo>
                  <a:pt x="204478" y="198542"/>
                  <a:pt x="204478" y="199180"/>
                  <a:pt x="205117" y="199180"/>
                </a:cubicBezTo>
                <a:cubicBezTo>
                  <a:pt x="205117" y="199180"/>
                  <a:pt x="205756" y="199819"/>
                  <a:pt x="205756" y="200457"/>
                </a:cubicBezTo>
                <a:lnTo>
                  <a:pt x="206395" y="201095"/>
                </a:lnTo>
                <a:lnTo>
                  <a:pt x="206395" y="201095"/>
                </a:lnTo>
                <a:lnTo>
                  <a:pt x="206395" y="201095"/>
                </a:lnTo>
                <a:lnTo>
                  <a:pt x="213424" y="229823"/>
                </a:lnTo>
                <a:cubicBezTo>
                  <a:pt x="214063" y="235569"/>
                  <a:pt x="212146" y="238761"/>
                  <a:pt x="208951" y="240038"/>
                </a:cubicBezTo>
                <a:close/>
                <a:moveTo>
                  <a:pt x="241540" y="204287"/>
                </a:moveTo>
                <a:lnTo>
                  <a:pt x="237067" y="236207"/>
                </a:lnTo>
                <a:cubicBezTo>
                  <a:pt x="236428" y="239399"/>
                  <a:pt x="233872" y="241953"/>
                  <a:pt x="230677" y="241953"/>
                </a:cubicBezTo>
                <a:lnTo>
                  <a:pt x="230038" y="241953"/>
                </a:lnTo>
                <a:cubicBezTo>
                  <a:pt x="226843" y="241314"/>
                  <a:pt x="224287" y="238122"/>
                  <a:pt x="224287" y="234930"/>
                </a:cubicBezTo>
                <a:lnTo>
                  <a:pt x="229399" y="197903"/>
                </a:lnTo>
                <a:lnTo>
                  <a:pt x="229399" y="197265"/>
                </a:lnTo>
                <a:cubicBezTo>
                  <a:pt x="229399" y="196627"/>
                  <a:pt x="229399" y="196627"/>
                  <a:pt x="230038" y="195988"/>
                </a:cubicBezTo>
                <a:cubicBezTo>
                  <a:pt x="230038" y="195350"/>
                  <a:pt x="230677" y="195350"/>
                  <a:pt x="230677" y="194711"/>
                </a:cubicBezTo>
                <a:cubicBezTo>
                  <a:pt x="230677" y="194073"/>
                  <a:pt x="231316" y="194073"/>
                  <a:pt x="231316" y="194073"/>
                </a:cubicBezTo>
                <a:cubicBezTo>
                  <a:pt x="231955" y="194073"/>
                  <a:pt x="231955" y="193435"/>
                  <a:pt x="232594" y="193435"/>
                </a:cubicBezTo>
                <a:cubicBezTo>
                  <a:pt x="233233" y="193435"/>
                  <a:pt x="233233" y="192796"/>
                  <a:pt x="233872" y="192796"/>
                </a:cubicBezTo>
                <a:cubicBezTo>
                  <a:pt x="234511" y="192796"/>
                  <a:pt x="234511" y="192796"/>
                  <a:pt x="235150" y="192796"/>
                </a:cubicBezTo>
                <a:lnTo>
                  <a:pt x="235789" y="192796"/>
                </a:lnTo>
                <a:cubicBezTo>
                  <a:pt x="256876" y="192796"/>
                  <a:pt x="286269" y="185135"/>
                  <a:pt x="286269" y="178113"/>
                </a:cubicBezTo>
                <a:cubicBezTo>
                  <a:pt x="286269" y="165984"/>
                  <a:pt x="254959" y="134702"/>
                  <a:pt x="242818" y="134702"/>
                </a:cubicBezTo>
                <a:lnTo>
                  <a:pt x="242818" y="134702"/>
                </a:lnTo>
                <a:cubicBezTo>
                  <a:pt x="242179" y="134702"/>
                  <a:pt x="242179" y="134702"/>
                  <a:pt x="241540" y="134702"/>
                </a:cubicBezTo>
                <a:cubicBezTo>
                  <a:pt x="240901" y="134702"/>
                  <a:pt x="240901" y="134702"/>
                  <a:pt x="240262" y="134064"/>
                </a:cubicBezTo>
                <a:lnTo>
                  <a:pt x="240262" y="134064"/>
                </a:lnTo>
                <a:lnTo>
                  <a:pt x="239623" y="133425"/>
                </a:lnTo>
                <a:cubicBezTo>
                  <a:pt x="238984" y="133425"/>
                  <a:pt x="238984" y="132787"/>
                  <a:pt x="238345" y="132787"/>
                </a:cubicBezTo>
                <a:cubicBezTo>
                  <a:pt x="238345" y="132787"/>
                  <a:pt x="237706" y="132149"/>
                  <a:pt x="237706" y="131510"/>
                </a:cubicBezTo>
                <a:cubicBezTo>
                  <a:pt x="237706" y="130872"/>
                  <a:pt x="237067" y="130872"/>
                  <a:pt x="237067" y="130233"/>
                </a:cubicBezTo>
                <a:cubicBezTo>
                  <a:pt x="237067" y="129595"/>
                  <a:pt x="237067" y="129595"/>
                  <a:pt x="237067" y="128957"/>
                </a:cubicBezTo>
                <a:lnTo>
                  <a:pt x="237067" y="128318"/>
                </a:lnTo>
                <a:lnTo>
                  <a:pt x="237067" y="128318"/>
                </a:lnTo>
                <a:cubicBezTo>
                  <a:pt x="237067" y="127680"/>
                  <a:pt x="237067" y="127680"/>
                  <a:pt x="237067" y="127041"/>
                </a:cubicBezTo>
                <a:cubicBezTo>
                  <a:pt x="237067" y="126403"/>
                  <a:pt x="237067" y="126403"/>
                  <a:pt x="237706" y="125765"/>
                </a:cubicBezTo>
                <a:lnTo>
                  <a:pt x="237706" y="125765"/>
                </a:lnTo>
                <a:cubicBezTo>
                  <a:pt x="239623" y="122573"/>
                  <a:pt x="242179" y="114273"/>
                  <a:pt x="239623" y="109805"/>
                </a:cubicBezTo>
                <a:cubicBezTo>
                  <a:pt x="237706" y="107251"/>
                  <a:pt x="233233" y="106613"/>
                  <a:pt x="229399" y="106613"/>
                </a:cubicBezTo>
                <a:cubicBezTo>
                  <a:pt x="228121" y="106613"/>
                  <a:pt x="228121" y="106613"/>
                  <a:pt x="228121" y="107251"/>
                </a:cubicBezTo>
                <a:cubicBezTo>
                  <a:pt x="224926" y="111081"/>
                  <a:pt x="226204" y="125765"/>
                  <a:pt x="228760" y="134064"/>
                </a:cubicBezTo>
                <a:cubicBezTo>
                  <a:pt x="229399" y="136617"/>
                  <a:pt x="228121" y="139171"/>
                  <a:pt x="226204" y="141086"/>
                </a:cubicBezTo>
                <a:lnTo>
                  <a:pt x="205117" y="155131"/>
                </a:lnTo>
                <a:cubicBezTo>
                  <a:pt x="203839" y="156408"/>
                  <a:pt x="201922" y="156408"/>
                  <a:pt x="200005" y="155769"/>
                </a:cubicBezTo>
                <a:cubicBezTo>
                  <a:pt x="198088" y="155131"/>
                  <a:pt x="196810" y="153854"/>
                  <a:pt x="196171" y="152577"/>
                </a:cubicBezTo>
                <a:cubicBezTo>
                  <a:pt x="185947" y="130872"/>
                  <a:pt x="164860" y="134064"/>
                  <a:pt x="128438" y="141086"/>
                </a:cubicBezTo>
                <a:lnTo>
                  <a:pt x="124604" y="141724"/>
                </a:lnTo>
                <a:cubicBezTo>
                  <a:pt x="102239" y="146193"/>
                  <a:pt x="90098" y="163430"/>
                  <a:pt x="93932" y="183859"/>
                </a:cubicBezTo>
                <a:cubicBezTo>
                  <a:pt x="93932" y="185774"/>
                  <a:pt x="93932" y="187051"/>
                  <a:pt x="93293" y="188327"/>
                </a:cubicBezTo>
                <a:cubicBezTo>
                  <a:pt x="88181" y="195988"/>
                  <a:pt x="75401" y="219609"/>
                  <a:pt x="79874" y="232377"/>
                </a:cubicBezTo>
                <a:cubicBezTo>
                  <a:pt x="85625" y="249614"/>
                  <a:pt x="116936" y="263658"/>
                  <a:pt x="158470" y="256636"/>
                </a:cubicBezTo>
                <a:cubicBezTo>
                  <a:pt x="161665" y="255998"/>
                  <a:pt x="165500" y="258551"/>
                  <a:pt x="165500" y="261743"/>
                </a:cubicBezTo>
                <a:cubicBezTo>
                  <a:pt x="166138" y="264935"/>
                  <a:pt x="163583" y="268766"/>
                  <a:pt x="160388" y="268766"/>
                </a:cubicBezTo>
                <a:cubicBezTo>
                  <a:pt x="152720" y="270042"/>
                  <a:pt x="145052" y="270681"/>
                  <a:pt x="137384" y="270681"/>
                </a:cubicBezTo>
                <a:cubicBezTo>
                  <a:pt x="102878" y="270681"/>
                  <a:pt x="74762" y="257274"/>
                  <a:pt x="67734" y="236207"/>
                </a:cubicBezTo>
                <a:cubicBezTo>
                  <a:pt x="61344" y="217055"/>
                  <a:pt x="76040" y="190881"/>
                  <a:pt x="81152" y="183220"/>
                </a:cubicBezTo>
                <a:cubicBezTo>
                  <a:pt x="77318" y="156408"/>
                  <a:pt x="93932" y="134064"/>
                  <a:pt x="122687" y="128318"/>
                </a:cubicBezTo>
                <a:lnTo>
                  <a:pt x="126521" y="127680"/>
                </a:lnTo>
                <a:cubicBezTo>
                  <a:pt x="158470" y="121296"/>
                  <a:pt x="188503" y="115550"/>
                  <a:pt x="204478" y="139809"/>
                </a:cubicBezTo>
                <a:lnTo>
                  <a:pt x="216619" y="132149"/>
                </a:lnTo>
                <a:cubicBezTo>
                  <a:pt x="214702" y="123849"/>
                  <a:pt x="212785" y="107251"/>
                  <a:pt x="219175" y="98952"/>
                </a:cubicBezTo>
                <a:cubicBezTo>
                  <a:pt x="221731" y="95121"/>
                  <a:pt x="226204" y="93206"/>
                  <a:pt x="230677" y="93206"/>
                </a:cubicBezTo>
                <a:cubicBezTo>
                  <a:pt x="240901" y="93206"/>
                  <a:pt x="247929" y="96398"/>
                  <a:pt x="251764" y="102782"/>
                </a:cubicBezTo>
                <a:cubicBezTo>
                  <a:pt x="255597" y="109805"/>
                  <a:pt x="254959" y="117465"/>
                  <a:pt x="253042" y="123849"/>
                </a:cubicBezTo>
                <a:cubicBezTo>
                  <a:pt x="272850" y="131510"/>
                  <a:pt x="300966" y="161515"/>
                  <a:pt x="300966" y="178113"/>
                </a:cubicBezTo>
                <a:cubicBezTo>
                  <a:pt x="299049" y="198542"/>
                  <a:pt x="256876" y="203011"/>
                  <a:pt x="241540" y="204287"/>
                </a:cubicBezTo>
                <a:close/>
                <a:moveTo>
                  <a:pt x="116297" y="239399"/>
                </a:moveTo>
                <a:cubicBezTo>
                  <a:pt x="115658" y="239399"/>
                  <a:pt x="115019" y="239399"/>
                  <a:pt x="115019" y="239399"/>
                </a:cubicBezTo>
                <a:cubicBezTo>
                  <a:pt x="112463" y="239399"/>
                  <a:pt x="109268" y="237484"/>
                  <a:pt x="108629" y="234292"/>
                </a:cubicBezTo>
                <a:lnTo>
                  <a:pt x="101600" y="205564"/>
                </a:lnTo>
                <a:cubicBezTo>
                  <a:pt x="100961" y="202372"/>
                  <a:pt x="102878" y="198542"/>
                  <a:pt x="106073" y="197903"/>
                </a:cubicBezTo>
                <a:cubicBezTo>
                  <a:pt x="109268" y="197265"/>
                  <a:pt x="113102" y="199180"/>
                  <a:pt x="113741" y="202372"/>
                </a:cubicBezTo>
                <a:lnTo>
                  <a:pt x="120770" y="231100"/>
                </a:lnTo>
                <a:cubicBezTo>
                  <a:pt x="121409" y="235569"/>
                  <a:pt x="119492" y="238761"/>
                  <a:pt x="116297" y="239399"/>
                </a:cubicBezTo>
                <a:close/>
              </a:path>
            </a:pathLst>
          </a:custGeom>
          <a:solidFill>
            <a:schemeClr val="accent1"/>
          </a:solidFill>
          <a:ln w="6390" cap="flat">
            <a:noFill/>
            <a:prstDash val="solid"/>
            <a:miter/>
          </a:ln>
        </p:spPr>
        <p:txBody>
          <a:bodyPr rtlCol="0" anchor="ctr"/>
          <a:lstStyle/>
          <a:p>
            <a:endParaRPr lang="en-US"/>
          </a:p>
        </p:txBody>
      </p:sp>
    </p:spTree>
    <p:extLst>
      <p:ext uri="{BB962C8B-B14F-4D97-AF65-F5344CB8AC3E}">
        <p14:creationId xmlns:p14="http://schemas.microsoft.com/office/powerpoint/2010/main" val="66427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63866AB-98B8-1D01-1E01-6E858B846464}"/>
              </a:ext>
            </a:extLst>
          </p:cNvPr>
          <p:cNvSpPr/>
          <p:nvPr/>
        </p:nvSpPr>
        <p:spPr>
          <a:xfrm>
            <a:off x="443865" y="984794"/>
            <a:ext cx="8232775" cy="5384800"/>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w="5715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194A3E0-3045-AC5D-0997-14B9451E94F3}"/>
              </a:ext>
            </a:extLst>
          </p:cNvPr>
          <p:cNvSpPr txBox="1"/>
          <p:nvPr/>
        </p:nvSpPr>
        <p:spPr>
          <a:xfrm>
            <a:off x="550545" y="1079104"/>
            <a:ext cx="8006080" cy="3985706"/>
          </a:xfrm>
          <a:prstGeom prst="rect">
            <a:avLst/>
          </a:prstGeom>
          <a:noFill/>
        </p:spPr>
        <p:txBody>
          <a:bodyPr wrap="square" rtlCol="0">
            <a:spAutoFit/>
          </a:bodyPr>
          <a:lstStyle/>
          <a:p>
            <a:pPr algn="just">
              <a:spcBef>
                <a:spcPts val="600"/>
              </a:spcBef>
            </a:pPr>
            <a:r>
              <a:rPr lang="it-IT" sz="2000" b="1" dirty="0">
                <a:solidFill>
                  <a:schemeClr val="tx2">
                    <a:lumMod val="75000"/>
                  </a:schemeClr>
                </a:solidFill>
                <a:effectLst/>
                <a:latin typeface="Aptos" panose="020B0004020202020204" pitchFamily="34" charset="0"/>
                <a:ea typeface="Calibri" panose="020F0502020204030204" pitchFamily="34" charset="0"/>
              </a:rPr>
              <a:t>            Facchinaggio</a:t>
            </a:r>
          </a:p>
          <a:p>
            <a:pPr algn="just"/>
            <a:endParaRPr lang="it-IT" sz="1400" dirty="0">
              <a:effectLst/>
              <a:latin typeface="Aptos" panose="020B0004020202020204" pitchFamily="34" charset="0"/>
              <a:ea typeface="Calibri" panose="020F0502020204030204" pitchFamily="34" charset="0"/>
            </a:endParaRPr>
          </a:p>
          <a:p>
            <a:pPr algn="just"/>
            <a:r>
              <a:rPr lang="it-IT" sz="1400" dirty="0">
                <a:latin typeface="Aptos" panose="020B0004020202020204" pitchFamily="34" charset="0"/>
              </a:rPr>
              <a:t>Ove richiesto dalla singola Azienda, il Fornitore dovrà garantire il servizio di facchinaggio, consistente nell’esecuzione delle </a:t>
            </a:r>
            <a:r>
              <a:rPr lang="it-IT" sz="1400" b="1" dirty="0">
                <a:solidFill>
                  <a:schemeClr val="tx2">
                    <a:lumMod val="75000"/>
                  </a:schemeClr>
                </a:solidFill>
                <a:latin typeface="Aptos" panose="020B0004020202020204" pitchFamily="34" charset="0"/>
              </a:rPr>
              <a:t>movimentazioni di beni e materiali senza mezzi a motore</a:t>
            </a:r>
            <a:r>
              <a:rPr lang="it-IT" sz="1400" dirty="0">
                <a:latin typeface="Aptos" panose="020B0004020202020204" pitchFamily="34" charset="0"/>
              </a:rPr>
              <a:t>. Il servizio può essere richiesto per le </a:t>
            </a:r>
            <a:r>
              <a:rPr lang="it-IT" sz="1400" b="1" dirty="0">
                <a:solidFill>
                  <a:schemeClr val="tx2">
                    <a:lumMod val="75000"/>
                  </a:schemeClr>
                </a:solidFill>
                <a:latin typeface="Aptos" panose="020B0004020202020204" pitchFamily="34" charset="0"/>
              </a:rPr>
              <a:t>movimentazioni all’interno degli immobili </a:t>
            </a:r>
            <a:r>
              <a:rPr lang="it-IT" sz="1400" dirty="0">
                <a:latin typeface="Aptos" panose="020B0004020202020204" pitchFamily="34" charset="0"/>
              </a:rPr>
              <a:t>oggetto di gara. </a:t>
            </a:r>
          </a:p>
          <a:p>
            <a:pPr algn="just"/>
            <a:endParaRPr lang="it-IT" sz="1400" dirty="0">
              <a:latin typeface="Aptos" panose="020B0004020202020204" pitchFamily="34" charset="0"/>
            </a:endParaRPr>
          </a:p>
          <a:p>
            <a:pPr algn="just">
              <a:spcBef>
                <a:spcPts val="600"/>
              </a:spcBef>
            </a:pPr>
            <a:r>
              <a:rPr lang="it-IT" sz="1400" dirty="0">
                <a:latin typeface="Aptos" panose="020B0004020202020204" pitchFamily="34" charset="0"/>
              </a:rPr>
              <a:t>Le attività richieste per il servizio di facchinaggio sono le seguenti:</a:t>
            </a:r>
          </a:p>
          <a:p>
            <a:pPr marL="285750" indent="-285750" algn="just">
              <a:spcBef>
                <a:spcPts val="1200"/>
              </a:spcBef>
              <a:buClr>
                <a:schemeClr val="tx2">
                  <a:lumMod val="75000"/>
                </a:schemeClr>
              </a:buClr>
              <a:buFont typeface="Wingdings" panose="05000000000000000000" pitchFamily="2" charset="2"/>
              <a:buChar char="§"/>
            </a:pPr>
            <a:r>
              <a:rPr lang="it-IT" sz="1400" dirty="0">
                <a:latin typeface="Aptos" panose="020B0004020202020204" pitchFamily="34" charset="0"/>
              </a:rPr>
              <a:t>movimentazione </a:t>
            </a:r>
            <a:r>
              <a:rPr lang="it-IT" sz="1400" b="1" dirty="0">
                <a:solidFill>
                  <a:schemeClr val="tx2">
                    <a:lumMod val="75000"/>
                  </a:schemeClr>
                </a:solidFill>
                <a:latin typeface="Aptos" panose="020B0004020202020204" pitchFamily="34" charset="0"/>
              </a:rPr>
              <a:t>arredi</a:t>
            </a:r>
          </a:p>
          <a:p>
            <a:pPr marL="285750" indent="-285750" algn="just">
              <a:spcBef>
                <a:spcPts val="1200"/>
              </a:spcBef>
              <a:buClr>
                <a:schemeClr val="tx2">
                  <a:lumMod val="75000"/>
                </a:schemeClr>
              </a:buClr>
              <a:buFont typeface="Wingdings" panose="05000000000000000000" pitchFamily="2" charset="2"/>
              <a:buChar char="§"/>
            </a:pPr>
            <a:r>
              <a:rPr lang="it-IT" sz="1400" dirty="0">
                <a:latin typeface="Aptos" panose="020B0004020202020204" pitchFamily="34" charset="0"/>
              </a:rPr>
              <a:t>movimentazione </a:t>
            </a:r>
            <a:r>
              <a:rPr lang="it-IT" sz="1400" b="1" dirty="0">
                <a:solidFill>
                  <a:schemeClr val="tx2">
                    <a:lumMod val="75000"/>
                  </a:schemeClr>
                </a:solidFill>
                <a:latin typeface="Aptos" panose="020B0004020202020204" pitchFamily="34" charset="0"/>
              </a:rPr>
              <a:t>apparecchiature ed attrezzature</a:t>
            </a:r>
          </a:p>
          <a:p>
            <a:pPr marL="285750" indent="-285750" algn="just">
              <a:spcBef>
                <a:spcPts val="1200"/>
              </a:spcBef>
              <a:buClr>
                <a:schemeClr val="tx2">
                  <a:lumMod val="75000"/>
                </a:schemeClr>
              </a:buClr>
              <a:buFont typeface="Wingdings" panose="05000000000000000000" pitchFamily="2" charset="2"/>
              <a:buChar char="§"/>
            </a:pPr>
            <a:r>
              <a:rPr lang="it-IT" sz="1400" dirty="0">
                <a:latin typeface="Aptos" panose="020B0004020202020204" pitchFamily="34" charset="0"/>
              </a:rPr>
              <a:t>movimentazione </a:t>
            </a:r>
            <a:r>
              <a:rPr lang="it-IT" sz="1400" b="1" dirty="0">
                <a:solidFill>
                  <a:schemeClr val="tx2">
                    <a:lumMod val="75000"/>
                  </a:schemeClr>
                </a:solidFill>
                <a:latin typeface="Aptos" panose="020B0004020202020204" pitchFamily="34" charset="0"/>
              </a:rPr>
              <a:t>materiale cartaceo racchiuso in faldoni</a:t>
            </a:r>
          </a:p>
          <a:p>
            <a:pPr marL="285750" indent="-285750" algn="just">
              <a:spcBef>
                <a:spcPts val="1200"/>
              </a:spcBef>
              <a:buClr>
                <a:schemeClr val="tx2">
                  <a:lumMod val="75000"/>
                </a:schemeClr>
              </a:buClr>
              <a:buFont typeface="Wingdings" panose="05000000000000000000" pitchFamily="2" charset="2"/>
              <a:buChar char="§"/>
            </a:pPr>
            <a:r>
              <a:rPr lang="it-IT" sz="1400" dirty="0">
                <a:latin typeface="Aptos" panose="020B0004020202020204" pitchFamily="34" charset="0"/>
              </a:rPr>
              <a:t>movimentazione </a:t>
            </a:r>
            <a:r>
              <a:rPr lang="it-IT" sz="1400" b="1" dirty="0">
                <a:solidFill>
                  <a:schemeClr val="tx2">
                    <a:lumMod val="75000"/>
                  </a:schemeClr>
                </a:solidFill>
                <a:latin typeface="Aptos" panose="020B0004020202020204" pitchFamily="34" charset="0"/>
              </a:rPr>
              <a:t>materiale sanitario, strumentario, farmaci</a:t>
            </a:r>
          </a:p>
          <a:p>
            <a:pPr algn="just">
              <a:spcBef>
                <a:spcPts val="1200"/>
              </a:spcBef>
              <a:buClr>
                <a:schemeClr val="tx2">
                  <a:lumMod val="75000"/>
                </a:schemeClr>
              </a:buClr>
            </a:pPr>
            <a:endParaRPr lang="it-IT" sz="1400" b="1" dirty="0">
              <a:solidFill>
                <a:schemeClr val="tx2">
                  <a:lumMod val="75000"/>
                </a:schemeClr>
              </a:solidFill>
              <a:latin typeface="Aptos" panose="020B0004020202020204" pitchFamily="34" charset="0"/>
            </a:endParaRPr>
          </a:p>
          <a:p>
            <a:pPr algn="just">
              <a:spcBef>
                <a:spcPts val="1200"/>
              </a:spcBef>
              <a:buClr>
                <a:schemeClr val="tx2">
                  <a:lumMod val="75000"/>
                </a:schemeClr>
              </a:buClr>
            </a:pPr>
            <a:r>
              <a:rPr lang="it-IT" sz="1400" dirty="0">
                <a:latin typeface="Aptos" panose="020B0004020202020204" pitchFamily="34" charset="0"/>
              </a:rPr>
              <a:t>Si specifica che il servizio in oggetto prevederà una remunerazione a misura </a:t>
            </a:r>
            <a:r>
              <a:rPr lang="it-IT" sz="1400" b="1" dirty="0">
                <a:solidFill>
                  <a:schemeClr val="tx2">
                    <a:lumMod val="75000"/>
                  </a:schemeClr>
                </a:solidFill>
                <a:latin typeface="Aptos" panose="020B0004020202020204" pitchFamily="34" charset="0"/>
              </a:rPr>
              <a:t>€/ora</a:t>
            </a:r>
            <a:endParaRPr lang="it-IT" sz="1400" dirty="0">
              <a:latin typeface="Aptos" panose="020B0004020202020204" pitchFamily="34" charset="0"/>
            </a:endParaRPr>
          </a:p>
        </p:txBody>
      </p:sp>
      <p:sp>
        <p:nvSpPr>
          <p:cNvPr id="2" name="Rectangle 2">
            <a:extLst>
              <a:ext uri="{FF2B5EF4-FFF2-40B4-BE49-F238E27FC236}">
                <a16:creationId xmlns:a16="http://schemas.microsoft.com/office/drawing/2014/main" id="{37541004-7DDE-9D43-35CE-D05A60B31140}"/>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a:solidFill>
                  <a:schemeClr val="tx2">
                    <a:lumMod val="50000"/>
                  </a:schemeClr>
                </a:solidFill>
                <a:latin typeface="Aptos" panose="020B0004020202020204" pitchFamily="34" charset="0"/>
              </a:rPr>
              <a:t>Descrizione dei servizi: servizi accessori</a:t>
            </a:r>
            <a:endParaRPr lang="it-IT" sz="2400" b="1">
              <a:solidFill>
                <a:schemeClr val="tx2">
                  <a:lumMod val="50000"/>
                </a:schemeClr>
              </a:solidFill>
              <a:latin typeface="Aptos" panose="020B0004020202020204" pitchFamily="34" charset="0"/>
              <a:ea typeface="+mj-ea"/>
            </a:endParaRPr>
          </a:p>
        </p:txBody>
      </p:sp>
      <p:grpSp>
        <p:nvGrpSpPr>
          <p:cNvPr id="4" name="Graphic 4">
            <a:extLst>
              <a:ext uri="{FF2B5EF4-FFF2-40B4-BE49-F238E27FC236}">
                <a16:creationId xmlns:a16="http://schemas.microsoft.com/office/drawing/2014/main" id="{654CA33C-62F3-9E2A-4474-0C9E1EDF7873}"/>
              </a:ext>
            </a:extLst>
          </p:cNvPr>
          <p:cNvGrpSpPr>
            <a:grpSpLocks noChangeAspect="1"/>
          </p:cNvGrpSpPr>
          <p:nvPr/>
        </p:nvGrpSpPr>
        <p:grpSpPr>
          <a:xfrm>
            <a:off x="641805" y="1069965"/>
            <a:ext cx="485596" cy="486000"/>
            <a:chOff x="905454" y="1885990"/>
            <a:chExt cx="362309" cy="362610"/>
          </a:xfrm>
          <a:solidFill>
            <a:schemeClr val="accent1">
              <a:lumMod val="75000"/>
            </a:schemeClr>
          </a:solidFill>
        </p:grpSpPr>
        <p:sp>
          <p:nvSpPr>
            <p:cNvPr id="5" name="Graphic 4">
              <a:extLst>
                <a:ext uri="{FF2B5EF4-FFF2-40B4-BE49-F238E27FC236}">
                  <a16:creationId xmlns:a16="http://schemas.microsoft.com/office/drawing/2014/main" id="{A2FF9805-6012-7028-53B1-74472D43BB26}"/>
                </a:ext>
              </a:extLst>
            </p:cNvPr>
            <p:cNvSpPr/>
            <p:nvPr/>
          </p:nvSpPr>
          <p:spPr>
            <a:xfrm>
              <a:off x="991079" y="1992603"/>
              <a:ext cx="191059" cy="16598"/>
            </a:xfrm>
            <a:custGeom>
              <a:avLst/>
              <a:gdLst>
                <a:gd name="connsiteX0" fmla="*/ 0 w 191059"/>
                <a:gd name="connsiteY0" fmla="*/ 16598 h 16598"/>
                <a:gd name="connsiteX1" fmla="*/ 7668 w 191059"/>
                <a:gd name="connsiteY1" fmla="*/ 16598 h 16598"/>
                <a:gd name="connsiteX2" fmla="*/ 182752 w 191059"/>
                <a:gd name="connsiteY2" fmla="*/ 16598 h 16598"/>
                <a:gd name="connsiteX3" fmla="*/ 191059 w 191059"/>
                <a:gd name="connsiteY3" fmla="*/ 16598 h 16598"/>
                <a:gd name="connsiteX4" fmla="*/ 191059 w 191059"/>
                <a:gd name="connsiteY4" fmla="*/ 0 h 16598"/>
                <a:gd name="connsiteX5" fmla="*/ 0 w 191059"/>
                <a:gd name="connsiteY5" fmla="*/ 0 h 1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059" h="16598">
                  <a:moveTo>
                    <a:pt x="0" y="16598"/>
                  </a:moveTo>
                  <a:lnTo>
                    <a:pt x="7668" y="16598"/>
                  </a:lnTo>
                  <a:lnTo>
                    <a:pt x="182752" y="16598"/>
                  </a:lnTo>
                  <a:lnTo>
                    <a:pt x="191059" y="16598"/>
                  </a:lnTo>
                  <a:lnTo>
                    <a:pt x="191059" y="0"/>
                  </a:lnTo>
                  <a:lnTo>
                    <a:pt x="0" y="0"/>
                  </a:lnTo>
                  <a:close/>
                </a:path>
              </a:pathLst>
            </a:custGeom>
            <a:grpFill/>
            <a:ln w="6390"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CCC89AE0-8E5A-5FD2-3DC9-28B63D342217}"/>
                </a:ext>
              </a:extLst>
            </p:cNvPr>
            <p:cNvSpPr/>
            <p:nvPr/>
          </p:nvSpPr>
          <p:spPr>
            <a:xfrm>
              <a:off x="1005137" y="2021969"/>
              <a:ext cx="162304" cy="118103"/>
            </a:xfrm>
            <a:custGeom>
              <a:avLst/>
              <a:gdLst>
                <a:gd name="connsiteX0" fmla="*/ 0 w 162304"/>
                <a:gd name="connsiteY0" fmla="*/ 118104 h 118103"/>
                <a:gd name="connsiteX1" fmla="*/ 162304 w 162304"/>
                <a:gd name="connsiteY1" fmla="*/ 118104 h 118103"/>
                <a:gd name="connsiteX2" fmla="*/ 162304 w 162304"/>
                <a:gd name="connsiteY2" fmla="*/ 0 h 118103"/>
                <a:gd name="connsiteX3" fmla="*/ 0 w 162304"/>
                <a:gd name="connsiteY3" fmla="*/ 0 h 118103"/>
                <a:gd name="connsiteX4" fmla="*/ 0 w 162304"/>
                <a:gd name="connsiteY4" fmla="*/ 118104 h 118103"/>
                <a:gd name="connsiteX5" fmla="*/ 59426 w 162304"/>
                <a:gd name="connsiteY5" fmla="*/ 23621 h 118103"/>
                <a:gd name="connsiteX6" fmla="*/ 103517 w 162304"/>
                <a:gd name="connsiteY6" fmla="*/ 23621 h 118103"/>
                <a:gd name="connsiteX7" fmla="*/ 109907 w 162304"/>
                <a:gd name="connsiteY7" fmla="*/ 30005 h 118103"/>
                <a:gd name="connsiteX8" fmla="*/ 103517 w 162304"/>
                <a:gd name="connsiteY8" fmla="*/ 36389 h 118103"/>
                <a:gd name="connsiteX9" fmla="*/ 59426 w 162304"/>
                <a:gd name="connsiteY9" fmla="*/ 36389 h 118103"/>
                <a:gd name="connsiteX10" fmla="*/ 53036 w 162304"/>
                <a:gd name="connsiteY10" fmla="*/ 30005 h 118103"/>
                <a:gd name="connsiteX11" fmla="*/ 59426 w 162304"/>
                <a:gd name="connsiteY11" fmla="*/ 23621 h 11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304" h="118103">
                  <a:moveTo>
                    <a:pt x="0" y="118104"/>
                  </a:moveTo>
                  <a:lnTo>
                    <a:pt x="162304" y="118104"/>
                  </a:lnTo>
                  <a:lnTo>
                    <a:pt x="162304" y="0"/>
                  </a:lnTo>
                  <a:lnTo>
                    <a:pt x="0" y="0"/>
                  </a:lnTo>
                  <a:lnTo>
                    <a:pt x="0" y="118104"/>
                  </a:lnTo>
                  <a:close/>
                  <a:moveTo>
                    <a:pt x="59426" y="23621"/>
                  </a:moveTo>
                  <a:lnTo>
                    <a:pt x="103517" y="23621"/>
                  </a:lnTo>
                  <a:cubicBezTo>
                    <a:pt x="107351" y="23621"/>
                    <a:pt x="109907" y="26174"/>
                    <a:pt x="109907" y="30005"/>
                  </a:cubicBezTo>
                  <a:cubicBezTo>
                    <a:pt x="109907" y="33835"/>
                    <a:pt x="107351" y="36389"/>
                    <a:pt x="103517" y="36389"/>
                  </a:cubicBezTo>
                  <a:lnTo>
                    <a:pt x="59426" y="36389"/>
                  </a:lnTo>
                  <a:cubicBezTo>
                    <a:pt x="55592" y="36389"/>
                    <a:pt x="53036" y="33835"/>
                    <a:pt x="53036" y="30005"/>
                  </a:cubicBezTo>
                  <a:cubicBezTo>
                    <a:pt x="53036" y="26174"/>
                    <a:pt x="56231" y="23621"/>
                    <a:pt x="59426" y="23621"/>
                  </a:cubicBezTo>
                  <a:close/>
                </a:path>
              </a:pathLst>
            </a:custGeom>
            <a:grpFill/>
            <a:ln w="6390"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185E10F3-9315-A576-81F8-BF7E8415EA56}"/>
                </a:ext>
              </a:extLst>
            </p:cNvPr>
            <p:cNvSpPr/>
            <p:nvPr/>
          </p:nvSpPr>
          <p:spPr>
            <a:xfrm>
              <a:off x="905454" y="1885990"/>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89464 w 362309"/>
                <a:gd name="connsiteY6" fmla="*/ 129595 h 362610"/>
                <a:gd name="connsiteX7" fmla="*/ 283074 w 362309"/>
                <a:gd name="connsiteY7" fmla="*/ 135979 h 362610"/>
                <a:gd name="connsiteX8" fmla="*/ 274767 w 362309"/>
                <a:gd name="connsiteY8" fmla="*/ 135979 h 362610"/>
                <a:gd name="connsiteX9" fmla="*/ 274767 w 362309"/>
                <a:gd name="connsiteY9" fmla="*/ 260467 h 362610"/>
                <a:gd name="connsiteX10" fmla="*/ 268377 w 362309"/>
                <a:gd name="connsiteY10" fmla="*/ 266851 h 362610"/>
                <a:gd name="connsiteX11" fmla="*/ 93293 w 362309"/>
                <a:gd name="connsiteY11" fmla="*/ 266851 h 362610"/>
                <a:gd name="connsiteX12" fmla="*/ 86903 w 362309"/>
                <a:gd name="connsiteY12" fmla="*/ 260467 h 362610"/>
                <a:gd name="connsiteX13" fmla="*/ 86903 w 362309"/>
                <a:gd name="connsiteY13" fmla="*/ 135979 h 362610"/>
                <a:gd name="connsiteX14" fmla="*/ 78596 w 362309"/>
                <a:gd name="connsiteY14" fmla="*/ 135979 h 362610"/>
                <a:gd name="connsiteX15" fmla="*/ 72206 w 362309"/>
                <a:gd name="connsiteY15" fmla="*/ 129595 h 362610"/>
                <a:gd name="connsiteX16" fmla="*/ 72206 w 362309"/>
                <a:gd name="connsiteY16" fmla="*/ 100229 h 362610"/>
                <a:gd name="connsiteX17" fmla="*/ 78596 w 362309"/>
                <a:gd name="connsiteY17" fmla="*/ 93845 h 362610"/>
                <a:gd name="connsiteX18" fmla="*/ 283074 w 362309"/>
                <a:gd name="connsiteY18" fmla="*/ 93845 h 362610"/>
                <a:gd name="connsiteX19" fmla="*/ 289464 w 362309"/>
                <a:gd name="connsiteY19" fmla="*/ 100229 h 362610"/>
                <a:gd name="connsiteX20" fmla="*/ 289464 w 362309"/>
                <a:gd name="connsiteY20" fmla="*/ 129595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0438"/>
                    <a:pt x="281157" y="0"/>
                    <a:pt x="180835" y="0"/>
                  </a:cubicBezTo>
                  <a:cubicBezTo>
                    <a:pt x="180835" y="0"/>
                    <a:pt x="180835" y="0"/>
                    <a:pt x="180835" y="0"/>
                  </a:cubicBezTo>
                  <a:close/>
                  <a:moveTo>
                    <a:pt x="289464" y="129595"/>
                  </a:moveTo>
                  <a:cubicBezTo>
                    <a:pt x="289464" y="133425"/>
                    <a:pt x="286908" y="135979"/>
                    <a:pt x="283074" y="135979"/>
                  </a:cubicBezTo>
                  <a:lnTo>
                    <a:pt x="274767" y="135979"/>
                  </a:lnTo>
                  <a:lnTo>
                    <a:pt x="274767" y="260467"/>
                  </a:lnTo>
                  <a:cubicBezTo>
                    <a:pt x="274767" y="264297"/>
                    <a:pt x="272211" y="266851"/>
                    <a:pt x="268377" y="266851"/>
                  </a:cubicBezTo>
                  <a:lnTo>
                    <a:pt x="93293" y="266851"/>
                  </a:lnTo>
                  <a:cubicBezTo>
                    <a:pt x="89459" y="266851"/>
                    <a:pt x="86903" y="264297"/>
                    <a:pt x="86903" y="260467"/>
                  </a:cubicBezTo>
                  <a:lnTo>
                    <a:pt x="86903" y="135979"/>
                  </a:lnTo>
                  <a:lnTo>
                    <a:pt x="78596" y="135979"/>
                  </a:lnTo>
                  <a:cubicBezTo>
                    <a:pt x="74762" y="135979"/>
                    <a:pt x="72206" y="133425"/>
                    <a:pt x="72206" y="129595"/>
                  </a:cubicBezTo>
                  <a:lnTo>
                    <a:pt x="72206" y="100229"/>
                  </a:lnTo>
                  <a:cubicBezTo>
                    <a:pt x="72206" y="96398"/>
                    <a:pt x="74762" y="93845"/>
                    <a:pt x="78596" y="93845"/>
                  </a:cubicBezTo>
                  <a:lnTo>
                    <a:pt x="283074" y="93845"/>
                  </a:lnTo>
                  <a:cubicBezTo>
                    <a:pt x="286908" y="93845"/>
                    <a:pt x="289464" y="96398"/>
                    <a:pt x="289464" y="100229"/>
                  </a:cubicBezTo>
                  <a:lnTo>
                    <a:pt x="289464" y="129595"/>
                  </a:lnTo>
                  <a:close/>
                </a:path>
              </a:pathLst>
            </a:custGeom>
            <a:grpFill/>
            <a:ln w="6390" cap="flat">
              <a:noFill/>
              <a:prstDash val="solid"/>
              <a:miter/>
            </a:ln>
          </p:spPr>
          <p:txBody>
            <a:bodyPr rtlCol="0" anchor="ctr"/>
            <a:lstStyle/>
            <a:p>
              <a:endParaRPr lang="en-US"/>
            </a:p>
          </p:txBody>
        </p:sp>
      </p:grpSp>
    </p:spTree>
    <p:extLst>
      <p:ext uri="{BB962C8B-B14F-4D97-AF65-F5344CB8AC3E}">
        <p14:creationId xmlns:p14="http://schemas.microsoft.com/office/powerpoint/2010/main" val="714071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C1203-EE58-12BC-F42B-E5444918E4C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4438EA3-E6F0-2A34-24D1-02CDD67B3C41}"/>
              </a:ext>
            </a:extLst>
          </p:cNvPr>
          <p:cNvSpPr/>
          <p:nvPr/>
        </p:nvSpPr>
        <p:spPr>
          <a:xfrm>
            <a:off x="685800" y="4308580"/>
            <a:ext cx="6024880" cy="711200"/>
          </a:xfrm>
          <a:prstGeom prst="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ptos" panose="020B0004020202020204" pitchFamily="34" charset="0"/>
            </a:endParaRPr>
          </a:p>
        </p:txBody>
      </p:sp>
      <p:sp>
        <p:nvSpPr>
          <p:cNvPr id="6" name="Rectangle 2">
            <a:extLst>
              <a:ext uri="{FF2B5EF4-FFF2-40B4-BE49-F238E27FC236}">
                <a16:creationId xmlns:a16="http://schemas.microsoft.com/office/drawing/2014/main" id="{88936B86-99D6-D879-89FE-3772393C0222}"/>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Indice dei contenuti</a:t>
            </a:r>
            <a:endParaRPr lang="it-IT" sz="2400" b="1" dirty="0">
              <a:solidFill>
                <a:schemeClr val="tx2">
                  <a:lumMod val="50000"/>
                </a:schemeClr>
              </a:solidFill>
              <a:latin typeface="Aptos" panose="020B0004020202020204" pitchFamily="34" charset="0"/>
              <a:ea typeface="+mj-ea"/>
            </a:endParaRPr>
          </a:p>
        </p:txBody>
      </p:sp>
      <p:sp>
        <p:nvSpPr>
          <p:cNvPr id="2" name="Rectangle 1">
            <a:extLst>
              <a:ext uri="{FF2B5EF4-FFF2-40B4-BE49-F238E27FC236}">
                <a16:creationId xmlns:a16="http://schemas.microsoft.com/office/drawing/2014/main" id="{0708D44B-3554-4399-139F-128C3BEECE56}"/>
              </a:ext>
            </a:extLst>
          </p:cNvPr>
          <p:cNvSpPr/>
          <p:nvPr/>
        </p:nvSpPr>
        <p:spPr>
          <a:xfrm>
            <a:off x="685800" y="1011945"/>
            <a:ext cx="863600" cy="5227490"/>
          </a:xfrm>
          <a:prstGeom prst="rect">
            <a:avLst/>
          </a:prstGeom>
          <a:solidFill>
            <a:srgbClr val="4F81BD">
              <a:alpha val="1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 name="TextBox 7">
            <a:extLst>
              <a:ext uri="{FF2B5EF4-FFF2-40B4-BE49-F238E27FC236}">
                <a16:creationId xmlns:a16="http://schemas.microsoft.com/office/drawing/2014/main" id="{50CB42C6-DF90-F502-B28A-C076E22F291F}"/>
              </a:ext>
            </a:extLst>
          </p:cNvPr>
          <p:cNvSpPr txBox="1"/>
          <p:nvPr/>
        </p:nvSpPr>
        <p:spPr>
          <a:xfrm>
            <a:off x="1645920" y="2082396"/>
            <a:ext cx="4968240" cy="430887"/>
          </a:xfrm>
          <a:prstGeom prst="rect">
            <a:avLst/>
          </a:prstGeom>
          <a:noFill/>
        </p:spPr>
        <p:txBody>
          <a:bodyPr wrap="square" rtlCol="0">
            <a:spAutoFit/>
          </a:bodyPr>
          <a:lstStyle/>
          <a:p>
            <a:r>
              <a:rPr lang="it-IT" sz="2200" b="1" dirty="0">
                <a:solidFill>
                  <a:schemeClr val="tx2"/>
                </a:solidFill>
                <a:latin typeface="Aptos" panose="020B0004020202020204" pitchFamily="34" charset="0"/>
              </a:rPr>
              <a:t>Oggetto di gara</a:t>
            </a:r>
            <a:endParaRPr lang="en-US" sz="2200" b="1" dirty="0">
              <a:solidFill>
                <a:schemeClr val="tx2"/>
              </a:solidFill>
              <a:latin typeface="Aptos" panose="020B0004020202020204" pitchFamily="34" charset="0"/>
            </a:endParaRPr>
          </a:p>
        </p:txBody>
      </p:sp>
      <p:sp>
        <p:nvSpPr>
          <p:cNvPr id="9" name="TextBox 8">
            <a:extLst>
              <a:ext uri="{FF2B5EF4-FFF2-40B4-BE49-F238E27FC236}">
                <a16:creationId xmlns:a16="http://schemas.microsoft.com/office/drawing/2014/main" id="{68E6D56D-AF69-0947-4C5A-2B833AE210B5}"/>
              </a:ext>
            </a:extLst>
          </p:cNvPr>
          <p:cNvSpPr txBox="1"/>
          <p:nvPr/>
        </p:nvSpPr>
        <p:spPr>
          <a:xfrm>
            <a:off x="878840" y="1338104"/>
            <a:ext cx="670560" cy="461665"/>
          </a:xfrm>
          <a:prstGeom prst="rect">
            <a:avLst/>
          </a:prstGeom>
          <a:noFill/>
        </p:spPr>
        <p:txBody>
          <a:bodyPr wrap="square" rtlCol="0">
            <a:spAutoFit/>
          </a:bodyPr>
          <a:lstStyle/>
          <a:p>
            <a:r>
              <a:rPr lang="it-IT" sz="2400" b="1" dirty="0">
                <a:solidFill>
                  <a:schemeClr val="tx2"/>
                </a:solidFill>
                <a:latin typeface="Aptos" panose="020B0004020202020204" pitchFamily="34" charset="0"/>
              </a:rPr>
              <a:t>1.</a:t>
            </a:r>
            <a:endParaRPr lang="en-US" sz="2400" b="1" dirty="0">
              <a:solidFill>
                <a:schemeClr val="tx2"/>
              </a:solidFill>
              <a:latin typeface="Aptos" panose="020B0004020202020204" pitchFamily="34" charset="0"/>
            </a:endParaRPr>
          </a:p>
        </p:txBody>
      </p:sp>
      <p:sp>
        <p:nvSpPr>
          <p:cNvPr id="10" name="TextBox 9">
            <a:extLst>
              <a:ext uri="{FF2B5EF4-FFF2-40B4-BE49-F238E27FC236}">
                <a16:creationId xmlns:a16="http://schemas.microsoft.com/office/drawing/2014/main" id="{79FDE6F3-054E-DE72-3BC2-A0586C0858DC}"/>
              </a:ext>
            </a:extLst>
          </p:cNvPr>
          <p:cNvSpPr txBox="1"/>
          <p:nvPr/>
        </p:nvSpPr>
        <p:spPr>
          <a:xfrm>
            <a:off x="1645920" y="2759502"/>
            <a:ext cx="4968240" cy="461665"/>
          </a:xfrm>
          <a:prstGeom prst="rect">
            <a:avLst/>
          </a:prstGeom>
          <a:noFill/>
        </p:spPr>
        <p:txBody>
          <a:bodyPr wrap="square" rtlCol="0">
            <a:spAutoFit/>
          </a:bodyPr>
          <a:lstStyle/>
          <a:p>
            <a:r>
              <a:rPr lang="it-IT" sz="2200" b="1" dirty="0">
                <a:solidFill>
                  <a:schemeClr val="tx2"/>
                </a:solidFill>
                <a:latin typeface="Aptos" panose="020B0004020202020204" pitchFamily="34" charset="0"/>
              </a:rPr>
              <a:t>Suddivisione</a:t>
            </a:r>
            <a:r>
              <a:rPr lang="it-IT" sz="2400" b="1" dirty="0">
                <a:solidFill>
                  <a:schemeClr val="bg1"/>
                </a:solidFill>
                <a:latin typeface="Aptos" panose="020B0004020202020204" pitchFamily="34" charset="0"/>
              </a:rPr>
              <a:t> </a:t>
            </a:r>
            <a:r>
              <a:rPr lang="it-IT" sz="2200" b="1" dirty="0">
                <a:solidFill>
                  <a:schemeClr val="tx2"/>
                </a:solidFill>
                <a:latin typeface="Aptos" panose="020B0004020202020204" pitchFamily="34" charset="0"/>
              </a:rPr>
              <a:t>in lotti</a:t>
            </a:r>
            <a:endParaRPr lang="en-US" sz="2200" b="1" dirty="0">
              <a:solidFill>
                <a:schemeClr val="tx2"/>
              </a:solidFill>
              <a:latin typeface="Aptos" panose="020B0004020202020204" pitchFamily="34" charset="0"/>
            </a:endParaRPr>
          </a:p>
        </p:txBody>
      </p:sp>
      <p:sp>
        <p:nvSpPr>
          <p:cNvPr id="14" name="TextBox 13">
            <a:extLst>
              <a:ext uri="{FF2B5EF4-FFF2-40B4-BE49-F238E27FC236}">
                <a16:creationId xmlns:a16="http://schemas.microsoft.com/office/drawing/2014/main" id="{D8F98F2D-C333-1417-C565-21D3B47B9B5A}"/>
              </a:ext>
            </a:extLst>
          </p:cNvPr>
          <p:cNvSpPr txBox="1"/>
          <p:nvPr/>
        </p:nvSpPr>
        <p:spPr>
          <a:xfrm>
            <a:off x="878840" y="2070878"/>
            <a:ext cx="670560" cy="461665"/>
          </a:xfrm>
          <a:prstGeom prst="rect">
            <a:avLst/>
          </a:prstGeom>
          <a:noFill/>
        </p:spPr>
        <p:txBody>
          <a:bodyPr wrap="square" rtlCol="0">
            <a:spAutoFit/>
          </a:bodyPr>
          <a:lstStyle/>
          <a:p>
            <a:r>
              <a:rPr lang="it-IT" sz="2400" b="1" dirty="0">
                <a:solidFill>
                  <a:schemeClr val="tx2"/>
                </a:solidFill>
                <a:latin typeface="Aptos" panose="020B0004020202020204" pitchFamily="34" charset="0"/>
              </a:rPr>
              <a:t>2.</a:t>
            </a:r>
            <a:endParaRPr lang="en-US" sz="2400" b="1" dirty="0">
              <a:solidFill>
                <a:schemeClr val="tx2"/>
              </a:solidFill>
              <a:latin typeface="Aptos" panose="020B0004020202020204" pitchFamily="34" charset="0"/>
            </a:endParaRPr>
          </a:p>
        </p:txBody>
      </p:sp>
      <p:sp>
        <p:nvSpPr>
          <p:cNvPr id="15" name="TextBox 14">
            <a:extLst>
              <a:ext uri="{FF2B5EF4-FFF2-40B4-BE49-F238E27FC236}">
                <a16:creationId xmlns:a16="http://schemas.microsoft.com/office/drawing/2014/main" id="{B182990A-9E3D-0D99-C45C-979F77ADD28A}"/>
              </a:ext>
            </a:extLst>
          </p:cNvPr>
          <p:cNvSpPr txBox="1"/>
          <p:nvPr/>
        </p:nvSpPr>
        <p:spPr>
          <a:xfrm>
            <a:off x="885349" y="2787982"/>
            <a:ext cx="670560" cy="461665"/>
          </a:xfrm>
          <a:prstGeom prst="rect">
            <a:avLst/>
          </a:prstGeom>
          <a:noFill/>
        </p:spPr>
        <p:txBody>
          <a:bodyPr wrap="square" rtlCol="0">
            <a:spAutoFit/>
          </a:bodyPr>
          <a:lstStyle/>
          <a:p>
            <a:r>
              <a:rPr lang="it-IT" sz="2400" b="1" dirty="0">
                <a:solidFill>
                  <a:schemeClr val="tx2"/>
                </a:solidFill>
                <a:latin typeface="Aptos" panose="020B0004020202020204" pitchFamily="34" charset="0"/>
              </a:rPr>
              <a:t>3.</a:t>
            </a:r>
            <a:endParaRPr lang="en-US" sz="2400" b="1" dirty="0">
              <a:solidFill>
                <a:schemeClr val="tx2"/>
              </a:solidFill>
              <a:latin typeface="Aptos" panose="020B0004020202020204" pitchFamily="34" charset="0"/>
            </a:endParaRPr>
          </a:p>
        </p:txBody>
      </p:sp>
      <p:sp>
        <p:nvSpPr>
          <p:cNvPr id="17" name="TextBox 16">
            <a:extLst>
              <a:ext uri="{FF2B5EF4-FFF2-40B4-BE49-F238E27FC236}">
                <a16:creationId xmlns:a16="http://schemas.microsoft.com/office/drawing/2014/main" id="{D189E9AD-91D1-AFD8-F22B-0C5CFC927DE0}"/>
              </a:ext>
            </a:extLst>
          </p:cNvPr>
          <p:cNvSpPr txBox="1"/>
          <p:nvPr/>
        </p:nvSpPr>
        <p:spPr>
          <a:xfrm>
            <a:off x="891858" y="3602697"/>
            <a:ext cx="670560" cy="461665"/>
          </a:xfrm>
          <a:prstGeom prst="rect">
            <a:avLst/>
          </a:prstGeom>
          <a:noFill/>
        </p:spPr>
        <p:txBody>
          <a:bodyPr wrap="square" rtlCol="0">
            <a:spAutoFit/>
          </a:bodyPr>
          <a:lstStyle/>
          <a:p>
            <a:r>
              <a:rPr lang="en-US" sz="2400" b="1" dirty="0">
                <a:solidFill>
                  <a:schemeClr val="tx2"/>
                </a:solidFill>
                <a:latin typeface="Aptos" panose="020B0004020202020204" pitchFamily="34" charset="0"/>
              </a:rPr>
              <a:t>4.</a:t>
            </a:r>
            <a:endParaRPr lang="it-IT" sz="2400" b="1" dirty="0">
              <a:solidFill>
                <a:schemeClr val="tx2"/>
              </a:solidFill>
              <a:latin typeface="Aptos" panose="020B0004020202020204" pitchFamily="34" charset="0"/>
            </a:endParaRPr>
          </a:p>
        </p:txBody>
      </p:sp>
      <p:sp>
        <p:nvSpPr>
          <p:cNvPr id="5" name="TextBox 4">
            <a:extLst>
              <a:ext uri="{FF2B5EF4-FFF2-40B4-BE49-F238E27FC236}">
                <a16:creationId xmlns:a16="http://schemas.microsoft.com/office/drawing/2014/main" id="{277EB0F3-D450-8CCA-4975-95FACC6D780E}"/>
              </a:ext>
            </a:extLst>
          </p:cNvPr>
          <p:cNvSpPr txBox="1"/>
          <p:nvPr/>
        </p:nvSpPr>
        <p:spPr>
          <a:xfrm>
            <a:off x="1645920" y="3609868"/>
            <a:ext cx="4968240" cy="430887"/>
          </a:xfrm>
          <a:prstGeom prst="rect">
            <a:avLst/>
          </a:prstGeom>
          <a:noFill/>
        </p:spPr>
        <p:txBody>
          <a:bodyPr wrap="square" rtlCol="0">
            <a:spAutoFit/>
          </a:bodyPr>
          <a:lstStyle/>
          <a:p>
            <a:r>
              <a:rPr lang="it-IT" sz="2200" b="1" dirty="0">
                <a:solidFill>
                  <a:schemeClr val="tx2"/>
                </a:solidFill>
                <a:latin typeface="Aptos" panose="020B0004020202020204" pitchFamily="34" charset="0"/>
              </a:rPr>
              <a:t>Descrizione dei servizi</a:t>
            </a:r>
            <a:endParaRPr lang="it-IT" sz="2200" b="1" dirty="0">
              <a:solidFill>
                <a:schemeClr val="tx2"/>
              </a:solidFill>
              <a:highlight>
                <a:srgbClr val="FFFF00"/>
              </a:highlight>
              <a:latin typeface="Aptos" panose="020B0004020202020204" pitchFamily="34" charset="0"/>
            </a:endParaRPr>
          </a:p>
        </p:txBody>
      </p:sp>
      <p:sp>
        <p:nvSpPr>
          <p:cNvPr id="7" name="TextBox 6">
            <a:extLst>
              <a:ext uri="{FF2B5EF4-FFF2-40B4-BE49-F238E27FC236}">
                <a16:creationId xmlns:a16="http://schemas.microsoft.com/office/drawing/2014/main" id="{AB50A251-694B-6730-0A42-4BBB0FD57CBD}"/>
              </a:ext>
            </a:extLst>
          </p:cNvPr>
          <p:cNvSpPr txBox="1"/>
          <p:nvPr/>
        </p:nvSpPr>
        <p:spPr>
          <a:xfrm>
            <a:off x="885349" y="4381802"/>
            <a:ext cx="670560" cy="584775"/>
          </a:xfrm>
          <a:prstGeom prst="rect">
            <a:avLst/>
          </a:prstGeom>
          <a:noFill/>
        </p:spPr>
        <p:txBody>
          <a:bodyPr wrap="square" rtlCol="0">
            <a:spAutoFit/>
          </a:bodyPr>
          <a:lstStyle/>
          <a:p>
            <a:r>
              <a:rPr lang="en-US" sz="3200" b="1" dirty="0">
                <a:solidFill>
                  <a:schemeClr val="bg1"/>
                </a:solidFill>
                <a:latin typeface="Aptos" panose="020B0004020202020204" pitchFamily="34" charset="0"/>
              </a:rPr>
              <a:t>5.</a:t>
            </a:r>
            <a:endParaRPr lang="it-IT" sz="3200" b="1" dirty="0">
              <a:solidFill>
                <a:schemeClr val="bg1"/>
              </a:solidFill>
              <a:latin typeface="Aptos" panose="020B0004020202020204" pitchFamily="34" charset="0"/>
            </a:endParaRPr>
          </a:p>
        </p:txBody>
      </p:sp>
      <p:sp>
        <p:nvSpPr>
          <p:cNvPr id="4" name="TextBox 3">
            <a:extLst>
              <a:ext uri="{FF2B5EF4-FFF2-40B4-BE49-F238E27FC236}">
                <a16:creationId xmlns:a16="http://schemas.microsoft.com/office/drawing/2014/main" id="{503BC669-480D-571D-416E-B7F2CAA0CF17}"/>
              </a:ext>
            </a:extLst>
          </p:cNvPr>
          <p:cNvSpPr txBox="1"/>
          <p:nvPr/>
        </p:nvSpPr>
        <p:spPr>
          <a:xfrm>
            <a:off x="1597660" y="1342496"/>
            <a:ext cx="4968240" cy="430887"/>
          </a:xfrm>
          <a:prstGeom prst="rect">
            <a:avLst/>
          </a:prstGeom>
          <a:noFill/>
        </p:spPr>
        <p:txBody>
          <a:bodyPr wrap="square" rtlCol="0">
            <a:spAutoFit/>
          </a:bodyPr>
          <a:lstStyle/>
          <a:p>
            <a:r>
              <a:rPr lang="it-IT" sz="2200" b="1" dirty="0">
                <a:solidFill>
                  <a:schemeClr val="tx2"/>
                </a:solidFill>
                <a:latin typeface="Aptos" panose="020B0004020202020204" pitchFamily="34" charset="0"/>
              </a:rPr>
              <a:t>Presentazione dell’iniziativa</a:t>
            </a:r>
            <a:endParaRPr lang="en-US" sz="2200" b="1" dirty="0">
              <a:solidFill>
                <a:schemeClr val="tx2"/>
              </a:solidFill>
              <a:latin typeface="Aptos" panose="020B0004020202020204" pitchFamily="34" charset="0"/>
            </a:endParaRPr>
          </a:p>
        </p:txBody>
      </p:sp>
      <p:sp>
        <p:nvSpPr>
          <p:cNvPr id="13" name="TextBox 12">
            <a:extLst>
              <a:ext uri="{FF2B5EF4-FFF2-40B4-BE49-F238E27FC236}">
                <a16:creationId xmlns:a16="http://schemas.microsoft.com/office/drawing/2014/main" id="{19F6A7F5-6975-CC1F-3CBC-A1AB09442DE6}"/>
              </a:ext>
            </a:extLst>
          </p:cNvPr>
          <p:cNvSpPr txBox="1"/>
          <p:nvPr/>
        </p:nvSpPr>
        <p:spPr>
          <a:xfrm>
            <a:off x="1597660" y="4458745"/>
            <a:ext cx="4968240" cy="430887"/>
          </a:xfrm>
          <a:prstGeom prst="rect">
            <a:avLst/>
          </a:prstGeom>
          <a:noFill/>
        </p:spPr>
        <p:txBody>
          <a:bodyPr wrap="square" rtlCol="0">
            <a:spAutoFit/>
          </a:bodyPr>
          <a:lstStyle/>
          <a:p>
            <a:r>
              <a:rPr lang="it-IT" sz="2200" b="1" dirty="0">
                <a:solidFill>
                  <a:schemeClr val="bg1"/>
                </a:solidFill>
                <a:latin typeface="Aptos" panose="020B0004020202020204" pitchFamily="34" charset="0"/>
              </a:rPr>
              <a:t>Aree di rischio</a:t>
            </a:r>
          </a:p>
        </p:txBody>
      </p:sp>
      <p:sp>
        <p:nvSpPr>
          <p:cNvPr id="3" name="TextBox 6">
            <a:extLst>
              <a:ext uri="{FF2B5EF4-FFF2-40B4-BE49-F238E27FC236}">
                <a16:creationId xmlns:a16="http://schemas.microsoft.com/office/drawing/2014/main" id="{A7FB55C9-4CF0-7F4E-0757-91F3358C8FEF}"/>
              </a:ext>
            </a:extLst>
          </p:cNvPr>
          <p:cNvSpPr txBox="1"/>
          <p:nvPr/>
        </p:nvSpPr>
        <p:spPr>
          <a:xfrm>
            <a:off x="927100" y="5292351"/>
            <a:ext cx="670560" cy="461665"/>
          </a:xfrm>
          <a:prstGeom prst="rect">
            <a:avLst/>
          </a:prstGeom>
          <a:noFill/>
        </p:spPr>
        <p:txBody>
          <a:bodyPr wrap="square" rtlCol="0">
            <a:spAutoFit/>
          </a:bodyPr>
          <a:lstStyle/>
          <a:p>
            <a:r>
              <a:rPr lang="en-US" sz="2400" b="1" dirty="0">
                <a:solidFill>
                  <a:schemeClr val="tx2">
                    <a:lumMod val="75000"/>
                  </a:schemeClr>
                </a:solidFill>
                <a:latin typeface="Aptos" panose="020B0004020202020204" pitchFamily="34" charset="0"/>
              </a:rPr>
              <a:t>6.</a:t>
            </a:r>
            <a:endParaRPr lang="it-IT" sz="2400" b="1" dirty="0">
              <a:solidFill>
                <a:schemeClr val="tx2">
                  <a:lumMod val="75000"/>
                </a:schemeClr>
              </a:solidFill>
              <a:latin typeface="Aptos" panose="020B0004020202020204" pitchFamily="34" charset="0"/>
            </a:endParaRPr>
          </a:p>
        </p:txBody>
      </p:sp>
      <p:sp>
        <p:nvSpPr>
          <p:cNvPr id="12" name="TextBox 12">
            <a:extLst>
              <a:ext uri="{FF2B5EF4-FFF2-40B4-BE49-F238E27FC236}">
                <a16:creationId xmlns:a16="http://schemas.microsoft.com/office/drawing/2014/main" id="{1C1761CA-6466-4F9A-81A6-411CE8A1F7F7}"/>
              </a:ext>
            </a:extLst>
          </p:cNvPr>
          <p:cNvSpPr txBox="1"/>
          <p:nvPr/>
        </p:nvSpPr>
        <p:spPr>
          <a:xfrm>
            <a:off x="1647414" y="5292351"/>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Elementi della procedura</a:t>
            </a:r>
          </a:p>
        </p:txBody>
      </p:sp>
    </p:spTree>
    <p:extLst>
      <p:ext uri="{BB962C8B-B14F-4D97-AF65-F5344CB8AC3E}">
        <p14:creationId xmlns:p14="http://schemas.microsoft.com/office/powerpoint/2010/main" val="273229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63866AB-98B8-1D01-1E01-6E858B846464}"/>
              </a:ext>
            </a:extLst>
          </p:cNvPr>
          <p:cNvSpPr/>
          <p:nvPr/>
        </p:nvSpPr>
        <p:spPr>
          <a:xfrm>
            <a:off x="455612" y="1055174"/>
            <a:ext cx="8232775" cy="5441886"/>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194A3E0-3045-AC5D-0997-14B9451E94F3}"/>
              </a:ext>
            </a:extLst>
          </p:cNvPr>
          <p:cNvSpPr txBox="1"/>
          <p:nvPr/>
        </p:nvSpPr>
        <p:spPr>
          <a:xfrm>
            <a:off x="550545" y="1097059"/>
            <a:ext cx="8137842" cy="5486117"/>
          </a:xfrm>
          <a:prstGeom prst="rect">
            <a:avLst/>
          </a:prstGeom>
          <a:noFill/>
        </p:spPr>
        <p:txBody>
          <a:bodyPr wrap="square" rtlCol="0">
            <a:spAutoFit/>
          </a:bodyPr>
          <a:lstStyle/>
          <a:p>
            <a:pPr algn="just">
              <a:spcAft>
                <a:spcPts val="300"/>
              </a:spcAft>
            </a:pPr>
            <a:r>
              <a:rPr lang="it-IT" sz="1400" dirty="0">
                <a:latin typeface="Aptos" panose="020B0004020202020204" pitchFamily="34" charset="0"/>
                <a:ea typeface="Calibri" panose="020F0502020204030204" pitchFamily="34" charset="0"/>
              </a:rPr>
              <a:t>In base all’Area di Rischio e alla tipologia di superfice interessata, il </a:t>
            </a:r>
            <a:r>
              <a:rPr lang="it-IT" sz="1400" dirty="0">
                <a:effectLst/>
                <a:latin typeface="Aptos" panose="020B0004020202020204" pitchFamily="34" charset="0"/>
                <a:ea typeface="Calibri" panose="020F0502020204030204" pitchFamily="34" charset="0"/>
              </a:rPr>
              <a:t>servizio di pulizia e sanificazione sanitaria dovrà essere svolto secondo le frequenze dettagliate nelle slide successive.</a:t>
            </a:r>
          </a:p>
          <a:p>
            <a:pPr algn="just">
              <a:spcAft>
                <a:spcPts val="600"/>
              </a:spcAft>
            </a:pPr>
            <a:r>
              <a:rPr lang="it-IT" sz="1400" dirty="0">
                <a:effectLst/>
                <a:latin typeface="Aptos" panose="020B0004020202020204" pitchFamily="34" charset="0"/>
                <a:ea typeface="Calibri" panose="020F0502020204030204" pitchFamily="34" charset="0"/>
              </a:rPr>
              <a:t>In linea generale e riassuntiva, gli interventi richiesti in base alla tipologia di Area, con le relative frequenze di massima, sono i seguenti:</a:t>
            </a:r>
          </a:p>
          <a:p>
            <a:pPr marL="285750" indent="-285750" algn="just">
              <a:spcAft>
                <a:spcPts val="300"/>
              </a:spcAft>
              <a:buClr>
                <a:schemeClr val="tx2">
                  <a:lumMod val="75000"/>
                </a:schemeClr>
              </a:buClr>
              <a:buSzPct val="102000"/>
              <a:buFont typeface="Wingdings" panose="05000000000000000000" pitchFamily="2" charset="2"/>
              <a:buChar char="ü"/>
            </a:pPr>
            <a:r>
              <a:rPr lang="it-IT" sz="1400" b="1" dirty="0">
                <a:solidFill>
                  <a:schemeClr val="tx2">
                    <a:lumMod val="75000"/>
                  </a:schemeClr>
                </a:solidFill>
                <a:latin typeface="Aptos" panose="020B0004020202020204" pitchFamily="34" charset="0"/>
              </a:rPr>
              <a:t>Aree ad altissimo rischio</a:t>
            </a:r>
            <a:r>
              <a:rPr lang="it-IT" sz="1400" dirty="0">
                <a:latin typeface="Aptos" panose="020B0004020202020204" pitchFamily="34" charset="0"/>
              </a:rPr>
              <a:t>:</a:t>
            </a:r>
            <a:r>
              <a:rPr lang="it-IT" sz="1400" b="1" dirty="0">
                <a:solidFill>
                  <a:schemeClr val="tx2">
                    <a:lumMod val="75000"/>
                  </a:schemeClr>
                </a:solidFill>
                <a:latin typeface="Aptos" panose="020B0004020202020204" pitchFamily="34" charset="0"/>
              </a:rPr>
              <a:t> </a:t>
            </a:r>
            <a:r>
              <a:rPr lang="it-IT" sz="1400" dirty="0">
                <a:latin typeface="Aptos" panose="020B0004020202020204" pitchFamily="34" charset="0"/>
              </a:rPr>
              <a:t>due interventi ordinari e un ripasso al giorno, ad eccezione delle “Sale per procedure invasive e centrali di sterilizzazione”;</a:t>
            </a:r>
          </a:p>
          <a:p>
            <a:pPr marL="285750" indent="-285750" algn="just">
              <a:spcAft>
                <a:spcPts val="300"/>
              </a:spcAft>
              <a:buClr>
                <a:schemeClr val="tx2">
                  <a:lumMod val="75000"/>
                </a:schemeClr>
              </a:buClr>
              <a:buSzPct val="102000"/>
              <a:buFont typeface="Wingdings" panose="05000000000000000000" pitchFamily="2" charset="2"/>
              <a:buChar char="ü"/>
            </a:pPr>
            <a:r>
              <a:rPr lang="it-IT" sz="1400" b="1" dirty="0">
                <a:solidFill>
                  <a:schemeClr val="tx2">
                    <a:lumMod val="75000"/>
                  </a:schemeClr>
                </a:solidFill>
                <a:latin typeface="Aptos" panose="020B0004020202020204" pitchFamily="34" charset="0"/>
              </a:rPr>
              <a:t>Aree ad alto rischio</a:t>
            </a:r>
            <a:r>
              <a:rPr lang="it-IT" sz="1400" dirty="0">
                <a:latin typeface="Aptos" panose="020B0004020202020204" pitchFamily="34" charset="0"/>
              </a:rPr>
              <a:t>: un intervento ordinario e due ripassi;</a:t>
            </a:r>
          </a:p>
          <a:p>
            <a:pPr marL="285750" indent="-285750" algn="just">
              <a:spcAft>
                <a:spcPts val="300"/>
              </a:spcAft>
              <a:buClr>
                <a:schemeClr val="tx2">
                  <a:lumMod val="75000"/>
                </a:schemeClr>
              </a:buClr>
              <a:buSzPct val="102000"/>
              <a:buFont typeface="Wingdings" panose="05000000000000000000" pitchFamily="2" charset="2"/>
              <a:buChar char="ü"/>
            </a:pPr>
            <a:r>
              <a:rPr lang="it-IT" sz="1400" b="1" dirty="0">
                <a:solidFill>
                  <a:schemeClr val="tx2">
                    <a:lumMod val="75000"/>
                  </a:schemeClr>
                </a:solidFill>
                <a:latin typeface="Aptos" panose="020B0004020202020204" pitchFamily="34" charset="0"/>
              </a:rPr>
              <a:t>Aree a medio rischio</a:t>
            </a:r>
            <a:r>
              <a:rPr lang="it-IT" sz="1400" dirty="0">
                <a:latin typeface="Aptos" panose="020B0004020202020204" pitchFamily="34" charset="0"/>
              </a:rPr>
              <a:t>: un intervento ordinario e un ripasso;</a:t>
            </a:r>
          </a:p>
          <a:p>
            <a:pPr marL="285750" indent="-285750" algn="just">
              <a:spcAft>
                <a:spcPts val="300"/>
              </a:spcAft>
              <a:buClr>
                <a:schemeClr val="tx2">
                  <a:lumMod val="75000"/>
                </a:schemeClr>
              </a:buClr>
              <a:buSzPct val="102000"/>
              <a:buFont typeface="Wingdings" panose="05000000000000000000" pitchFamily="2" charset="2"/>
              <a:buChar char="ü"/>
            </a:pPr>
            <a:r>
              <a:rPr lang="it-IT" sz="1400" b="1" dirty="0">
                <a:solidFill>
                  <a:schemeClr val="tx2">
                    <a:lumMod val="75000"/>
                  </a:schemeClr>
                </a:solidFill>
                <a:latin typeface="Aptos" panose="020B0004020202020204" pitchFamily="34" charset="0"/>
              </a:rPr>
              <a:t>Aree a basso rischio</a:t>
            </a:r>
            <a:r>
              <a:rPr lang="it-IT" sz="1400" dirty="0">
                <a:latin typeface="Aptos" panose="020B0004020202020204" pitchFamily="34" charset="0"/>
              </a:rPr>
              <a:t>: secondo specifiche frequenze più avanti riportate;</a:t>
            </a:r>
          </a:p>
          <a:p>
            <a:pPr marL="285750" indent="-285750" algn="just">
              <a:spcAft>
                <a:spcPts val="600"/>
              </a:spcAft>
              <a:buClr>
                <a:schemeClr val="tx2">
                  <a:lumMod val="75000"/>
                </a:schemeClr>
              </a:buClr>
              <a:buSzPct val="102000"/>
              <a:buFont typeface="Wingdings" panose="05000000000000000000" pitchFamily="2" charset="2"/>
              <a:buChar char="ü"/>
            </a:pPr>
            <a:r>
              <a:rPr lang="it-IT" sz="1400" b="1" dirty="0">
                <a:solidFill>
                  <a:schemeClr val="tx2">
                    <a:lumMod val="75000"/>
                  </a:schemeClr>
                </a:solidFill>
                <a:latin typeface="Aptos" panose="020B0004020202020204" pitchFamily="34" charset="0"/>
              </a:rPr>
              <a:t>Aree esterne</a:t>
            </a:r>
            <a:r>
              <a:rPr lang="it-IT" sz="1400" dirty="0">
                <a:latin typeface="Aptos" panose="020B0004020202020204" pitchFamily="34" charset="0"/>
              </a:rPr>
              <a:t>: secondo specifiche frequenze più avanti riportate. Per le sole attività di raccolta rifiuti si richiede una frequenza giornaliera nelle aree di passaggio quali in particolare marciapiedi, pensiline, porticati, viali, piazzali, parcheggi e viabilità carraia; cortili e cortili non accessibili.</a:t>
            </a:r>
          </a:p>
          <a:p>
            <a:pPr algn="just">
              <a:spcAft>
                <a:spcPts val="600"/>
              </a:spcAft>
            </a:pPr>
            <a:r>
              <a:rPr lang="it-IT" sz="1300" i="1" dirty="0">
                <a:latin typeface="Aptos" panose="020B0004020202020204" pitchFamily="34" charset="0"/>
              </a:rPr>
              <a:t>Si chiarisce a tal riguardo che, </a:t>
            </a:r>
            <a:r>
              <a:rPr lang="it-IT" sz="1300" i="1" u="sng" dirty="0">
                <a:latin typeface="Aptos" panose="020B0004020202020204" pitchFamily="34" charset="0"/>
              </a:rPr>
              <a:t>relativamente alle Aree ad altissimo, alto e medio rischio, gli interventi ordinari e di ripasso si intendono giornalieri</a:t>
            </a:r>
            <a:r>
              <a:rPr lang="it-IT" sz="1300" i="1" dirty="0">
                <a:latin typeface="Aptos" panose="020B0004020202020204" pitchFamily="34" charset="0"/>
              </a:rPr>
              <a:t> e che tutte le attività giornaliere dovranno essere effettuate nelle fasce orarie definite all’avvio del servizio con la singola Amministrazione e, comunque, nella fascia oraria diurna </a:t>
            </a:r>
            <a:r>
              <a:rPr lang="it-IT" sz="1300" i="1" u="sng" dirty="0">
                <a:latin typeface="Aptos" panose="020B0004020202020204" pitchFamily="34" charset="0"/>
              </a:rPr>
              <a:t>tra le ore 06:00 e le ore 22:00</a:t>
            </a:r>
            <a:endParaRPr lang="it-IT" sz="1300" dirty="0">
              <a:latin typeface="Aptos" panose="020B0004020202020204" pitchFamily="34" charset="0"/>
            </a:endParaRPr>
          </a:p>
          <a:p>
            <a:pPr algn="just">
              <a:spcAft>
                <a:spcPts val="300"/>
              </a:spcAft>
              <a:buClr>
                <a:schemeClr val="tx2">
                  <a:lumMod val="75000"/>
                </a:schemeClr>
              </a:buClr>
              <a:buSzPct val="102000"/>
            </a:pPr>
            <a:r>
              <a:rPr lang="it-IT" sz="1400" dirty="0">
                <a:latin typeface="Aptos" panose="020B0004020202020204" pitchFamily="34" charset="0"/>
              </a:rPr>
              <a:t>Per quanto attiene invece agli </a:t>
            </a:r>
            <a:r>
              <a:rPr lang="it-IT" sz="1400" b="1" dirty="0">
                <a:solidFill>
                  <a:schemeClr val="tx2">
                    <a:lumMod val="75000"/>
                  </a:schemeClr>
                </a:solidFill>
                <a:latin typeface="Aptos" panose="020B0004020202020204" pitchFamily="34" charset="0"/>
              </a:rPr>
              <a:t>interventi «periodici»</a:t>
            </a:r>
            <a:r>
              <a:rPr lang="it-IT" sz="1400" dirty="0">
                <a:solidFill>
                  <a:schemeClr val="tx2">
                    <a:lumMod val="75000"/>
                  </a:schemeClr>
                </a:solidFill>
                <a:latin typeface="Aptos" panose="020B0004020202020204" pitchFamily="34" charset="0"/>
              </a:rPr>
              <a:t>,</a:t>
            </a:r>
            <a:r>
              <a:rPr lang="it-IT" sz="1400" b="1" dirty="0">
                <a:solidFill>
                  <a:schemeClr val="tx2">
                    <a:lumMod val="75000"/>
                  </a:schemeClr>
                </a:solidFill>
                <a:latin typeface="Aptos" panose="020B0004020202020204" pitchFamily="34" charset="0"/>
              </a:rPr>
              <a:t> </a:t>
            </a:r>
            <a:r>
              <a:rPr lang="it-IT" sz="1400" dirty="0">
                <a:latin typeface="Aptos" panose="020B0004020202020204" pitchFamily="34" charset="0"/>
              </a:rPr>
              <a:t>si prevede quanto segue:</a:t>
            </a:r>
          </a:p>
          <a:p>
            <a:pPr algn="just">
              <a:spcAft>
                <a:spcPts val="300"/>
              </a:spcAft>
              <a:buClr>
                <a:schemeClr val="tx2">
                  <a:lumMod val="75000"/>
                </a:schemeClr>
              </a:buClr>
              <a:buSzPct val="102000"/>
            </a:pPr>
            <a:r>
              <a:rPr lang="it-IT" sz="1400" dirty="0">
                <a:latin typeface="Aptos" panose="020B0004020202020204" pitchFamily="34" charset="0"/>
              </a:rPr>
              <a:t>- </a:t>
            </a:r>
            <a:r>
              <a:rPr lang="it-IT" sz="1400" b="1" dirty="0">
                <a:solidFill>
                  <a:schemeClr val="tx2">
                    <a:lumMod val="75000"/>
                  </a:schemeClr>
                </a:solidFill>
                <a:latin typeface="Aptos" panose="020B0004020202020204" pitchFamily="34" charset="0"/>
              </a:rPr>
              <a:t>un intervento con frequenza settimanale </a:t>
            </a:r>
            <a:r>
              <a:rPr lang="it-IT" sz="1400" dirty="0">
                <a:latin typeface="Aptos" panose="020B0004020202020204" pitchFamily="34" charset="0"/>
              </a:rPr>
              <a:t>per le sole aree Altissimo, alto e medio rischio;</a:t>
            </a:r>
          </a:p>
          <a:p>
            <a:pPr algn="just">
              <a:spcAft>
                <a:spcPts val="300"/>
              </a:spcAft>
              <a:buClr>
                <a:schemeClr val="tx2">
                  <a:lumMod val="75000"/>
                </a:schemeClr>
              </a:buClr>
              <a:buSzPct val="102000"/>
            </a:pPr>
            <a:r>
              <a:rPr lang="it-IT" sz="1400" dirty="0">
                <a:latin typeface="Aptos" panose="020B0004020202020204" pitchFamily="34" charset="0"/>
              </a:rPr>
              <a:t>- </a:t>
            </a:r>
            <a:r>
              <a:rPr lang="it-IT" sz="1400" b="1" dirty="0">
                <a:solidFill>
                  <a:schemeClr val="tx2">
                    <a:lumMod val="75000"/>
                  </a:schemeClr>
                </a:solidFill>
                <a:latin typeface="Aptos" panose="020B0004020202020204" pitchFamily="34" charset="0"/>
              </a:rPr>
              <a:t>un intervento di risanamento </a:t>
            </a:r>
            <a:r>
              <a:rPr lang="it-IT" sz="1400" dirty="0">
                <a:solidFill>
                  <a:schemeClr val="tx2">
                    <a:lumMod val="75000"/>
                  </a:schemeClr>
                </a:solidFill>
                <a:latin typeface="Aptos" panose="020B0004020202020204" pitchFamily="34" charset="0"/>
              </a:rPr>
              <a:t>-</a:t>
            </a:r>
            <a:r>
              <a:rPr lang="it-IT" sz="1400" dirty="0">
                <a:latin typeface="Aptos" panose="020B0004020202020204" pitchFamily="34" charset="0"/>
              </a:rPr>
              <a:t> inteso  come l’insieme delle operazioni necessarie per l’eliminazione di qualsiasi traccia di sporco e polvere da tutte le superfici dure, resilienti e tessili sia orizzontali che verticali, anche ad altezza superiore ai 2 metri, nonché da tutte le altre superfici difficilmente accessibili durante la pulizia e sanificazione giornaliera - da effettuarsi con le frequenze successivamente dettagliate</a:t>
            </a:r>
          </a:p>
        </p:txBody>
      </p:sp>
      <p:sp>
        <p:nvSpPr>
          <p:cNvPr id="5" name="Rectangle 2">
            <a:extLst>
              <a:ext uri="{FF2B5EF4-FFF2-40B4-BE49-F238E27FC236}">
                <a16:creationId xmlns:a16="http://schemas.microsoft.com/office/drawing/2014/main" id="{A16E329C-F132-CA44-4DBF-60FA92DF2259}"/>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a:solidFill>
                  <a:schemeClr val="tx2">
                    <a:lumMod val="50000"/>
                  </a:schemeClr>
                </a:solidFill>
                <a:latin typeface="Aptos" panose="020B0004020202020204" pitchFamily="34" charset="0"/>
              </a:rPr>
              <a:t>Aree di rischio e frequenze (1/5)</a:t>
            </a:r>
            <a:endParaRPr lang="it-IT" sz="2400" b="1">
              <a:solidFill>
                <a:schemeClr val="tx2">
                  <a:lumMod val="50000"/>
                </a:schemeClr>
              </a:solidFill>
              <a:latin typeface="Aptos" panose="020B0004020202020204" pitchFamily="34" charset="0"/>
              <a:ea typeface="+mj-ea"/>
            </a:endParaRPr>
          </a:p>
        </p:txBody>
      </p:sp>
    </p:spTree>
    <p:extLst>
      <p:ext uri="{BB962C8B-B14F-4D97-AF65-F5344CB8AC3E}">
        <p14:creationId xmlns:p14="http://schemas.microsoft.com/office/powerpoint/2010/main" val="2712291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B1BDC2E-A3A4-4B0B-9385-968F81599835}"/>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Aree di rischio (2/5)</a:t>
            </a:r>
            <a:endParaRPr lang="it-IT" sz="2400" b="1" dirty="0">
              <a:solidFill>
                <a:schemeClr val="tx2">
                  <a:lumMod val="50000"/>
                </a:schemeClr>
              </a:solidFill>
              <a:latin typeface="Aptos" panose="020B0004020202020204" pitchFamily="34" charset="0"/>
              <a:ea typeface="+mj-ea"/>
            </a:endParaRPr>
          </a:p>
        </p:txBody>
      </p:sp>
      <p:graphicFrame>
        <p:nvGraphicFramePr>
          <p:cNvPr id="2" name="Table 1">
            <a:extLst>
              <a:ext uri="{FF2B5EF4-FFF2-40B4-BE49-F238E27FC236}">
                <a16:creationId xmlns:a16="http://schemas.microsoft.com/office/drawing/2014/main" id="{8626BA03-2875-0C5E-83FE-95298E39C05F}"/>
              </a:ext>
            </a:extLst>
          </p:cNvPr>
          <p:cNvGraphicFramePr>
            <a:graphicFrameLocks noGrp="1"/>
          </p:cNvGraphicFramePr>
          <p:nvPr>
            <p:extLst>
              <p:ext uri="{D42A27DB-BD31-4B8C-83A1-F6EECF244321}">
                <p14:modId xmlns:p14="http://schemas.microsoft.com/office/powerpoint/2010/main" val="2902761459"/>
              </p:ext>
            </p:extLst>
          </p:nvPr>
        </p:nvGraphicFramePr>
        <p:xfrm>
          <a:off x="649605" y="1275080"/>
          <a:ext cx="7844790" cy="4724400"/>
        </p:xfrm>
        <a:graphic>
          <a:graphicData uri="http://schemas.openxmlformats.org/drawingml/2006/table">
            <a:tbl>
              <a:tblPr bandRow="1">
                <a:tableStyleId>{5C22544A-7EE6-4342-B048-85BDC9FD1C3A}</a:tableStyleId>
              </a:tblPr>
              <a:tblGrid>
                <a:gridCol w="1002242">
                  <a:extLst>
                    <a:ext uri="{9D8B030D-6E8A-4147-A177-3AD203B41FA5}">
                      <a16:colId xmlns:a16="http://schemas.microsoft.com/office/drawing/2014/main" val="1255291666"/>
                    </a:ext>
                  </a:extLst>
                </a:gridCol>
                <a:gridCol w="1345988">
                  <a:extLst>
                    <a:ext uri="{9D8B030D-6E8A-4147-A177-3AD203B41FA5}">
                      <a16:colId xmlns:a16="http://schemas.microsoft.com/office/drawing/2014/main" val="3782782535"/>
                    </a:ext>
                  </a:extLst>
                </a:gridCol>
                <a:gridCol w="5496560">
                  <a:extLst>
                    <a:ext uri="{9D8B030D-6E8A-4147-A177-3AD203B41FA5}">
                      <a16:colId xmlns:a16="http://schemas.microsoft.com/office/drawing/2014/main" val="409219705"/>
                    </a:ext>
                  </a:extLst>
                </a:gridCol>
              </a:tblGrid>
              <a:tr h="254000">
                <a:tc>
                  <a:txBody>
                    <a:bodyPr/>
                    <a:lstStyle/>
                    <a:p>
                      <a:pPr algn="ctr"/>
                      <a:r>
                        <a:rPr lang="it-IT" sz="1400" b="1" dirty="0">
                          <a:latin typeface="Aptos" panose="020B0004020202020204" pitchFamily="34" charset="0"/>
                        </a:rPr>
                        <a:t>Area di rischio</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b="1" dirty="0">
                          <a:latin typeface="Aptos" panose="020B0004020202020204" pitchFamily="34" charset="0"/>
                        </a:rPr>
                        <a:t>Tipologia superfice</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b="1" dirty="0">
                          <a:latin typeface="Aptos" panose="020B0004020202020204" pitchFamily="34" charset="0"/>
                        </a:rPr>
                        <a:t>Dettaglio aree ricomprese</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2686678"/>
                  </a:ext>
                </a:extLst>
              </a:tr>
              <a:tr h="370840">
                <a:tc rowSpan="4">
                  <a:txBody>
                    <a:bodyPr/>
                    <a:lstStyle/>
                    <a:p>
                      <a:pPr algn="ctr"/>
                      <a:r>
                        <a:rPr lang="it-IT" sz="1400" b="1" dirty="0">
                          <a:latin typeface="Aptos" panose="020B0004020202020204" pitchFamily="34" charset="0"/>
                        </a:rPr>
                        <a:t>Altissimo Rischio</a:t>
                      </a:r>
                    </a:p>
                    <a:p>
                      <a:pPr algn="ctr"/>
                      <a:r>
                        <a:rPr lang="it-IT" sz="1400" b="1" dirty="0">
                          <a:latin typeface="Aptos" panose="020B0004020202020204" pitchFamily="34" charset="0"/>
                        </a:rPr>
                        <a:t>(AAR)</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ctr" latinLnBrk="0" hangingPunct="1">
                        <a:tabLst>
                          <a:tab pos="1162050" algn="l"/>
                        </a:tabLst>
                      </a:pPr>
                      <a:r>
                        <a:rPr lang="it-IT" sz="1400" b="0" i="0" u="none" strike="noStrike" kern="1200" dirty="0">
                          <a:solidFill>
                            <a:srgbClr val="000000"/>
                          </a:solidFill>
                          <a:effectLst/>
                          <a:latin typeface="Aptos" panose="020B0004020202020204" pitchFamily="34" charset="0"/>
                          <a:ea typeface="+mn-ea"/>
                          <a:cs typeface="+mn-cs"/>
                        </a:rPr>
                        <a:t>Aree a Bassa Carica Microbica (BCM)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indent="0" algn="just">
                        <a:buFont typeface="Wingdings" panose="05000000000000000000" pitchFamily="2" charset="2"/>
                        <a:buNone/>
                      </a:pPr>
                      <a:r>
                        <a:rPr lang="it-IT" sz="1200" b="1" i="0" u="none" strike="noStrike" kern="1200" baseline="0" dirty="0">
                          <a:solidFill>
                            <a:schemeClr val="dk1"/>
                          </a:solidFill>
                          <a:latin typeface="Aptos" panose="020B0004020202020204" pitchFamily="34" charset="0"/>
                          <a:ea typeface="+mn-ea"/>
                          <a:cs typeface="+mn-cs"/>
                        </a:rPr>
                        <a:t>Aree a BCM: </a:t>
                      </a:r>
                      <a:r>
                        <a:rPr lang="it-IT" sz="1200" b="0" i="0" u="none" strike="noStrike" kern="1200" baseline="0" dirty="0">
                          <a:solidFill>
                            <a:schemeClr val="dk1"/>
                          </a:solidFill>
                          <a:latin typeface="Aptos" panose="020B0004020202020204" pitchFamily="34" charset="0"/>
                          <a:ea typeface="+mn-ea"/>
                          <a:cs typeface="+mn-cs"/>
                        </a:rPr>
                        <a:t> Sala operatoria, sala parto (incluse sale cesarei),  sala emodinamica,  zona sterilizzazione, stoccaggio, zona confezionamento, 'Sale Emodinamica/sale per cateterismo cardiaco, Elettrofisiologia/sale per cateterismo cardiaco, Sale dedicate alla procreazione medicalmente assistita, Sale Angiografiche e di radiologia interventistica, altre sale con procedure invasive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7279309"/>
                  </a:ext>
                </a:extLst>
              </a:tr>
              <a:tr h="370840">
                <a:tc vMerge="1">
                  <a:txBody>
                    <a:bodyPr/>
                    <a:lstStyle/>
                    <a:p>
                      <a:endParaRPr lang="en-US"/>
                    </a:p>
                  </a:txBody>
                  <a:tcPr/>
                </a:tc>
                <a:tc>
                  <a:txBody>
                    <a:bodyPr/>
                    <a:lstStyle/>
                    <a:p>
                      <a:pPr marL="92075" indent="-92075" algn="ctr" defTabSz="914400" rtl="0" eaLnBrk="1" fontAlgn="ctr" latinLnBrk="0" hangingPunct="1">
                        <a:tabLst>
                          <a:tab pos="1162050" algn="l"/>
                        </a:tabLst>
                      </a:pPr>
                      <a:r>
                        <a:rPr lang="it-IT" sz="1400" b="0" i="0" u="none" strike="noStrike" kern="1200" dirty="0">
                          <a:solidFill>
                            <a:srgbClr val="000000"/>
                          </a:solidFill>
                          <a:effectLst/>
                          <a:latin typeface="Aptos" panose="020B0004020202020204" pitchFamily="34" charset="0"/>
                          <a:ea typeface="+mn-ea"/>
                          <a:cs typeface="+mn-cs"/>
                        </a:rPr>
                        <a:t>Aree pertinenza BCM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200" b="1" i="0" u="none" strike="noStrike" kern="1200" baseline="0" dirty="0">
                          <a:solidFill>
                            <a:schemeClr val="dk1"/>
                          </a:solidFill>
                          <a:latin typeface="Aptos" panose="020B0004020202020204" pitchFamily="34" charset="0"/>
                          <a:ea typeface="+mn-ea"/>
                          <a:cs typeface="+mn-cs"/>
                        </a:rPr>
                        <a:t>Aree di pertinenza alle AREE a BCM </a:t>
                      </a:r>
                      <a:r>
                        <a:rPr lang="it-IT" sz="1200" b="0" i="0" u="none" strike="noStrike" kern="1200" baseline="0" dirty="0">
                          <a:solidFill>
                            <a:schemeClr val="dk1"/>
                          </a:solidFill>
                          <a:latin typeface="Aptos" panose="020B0004020202020204" pitchFamily="34" charset="0"/>
                          <a:ea typeface="+mn-ea"/>
                          <a:cs typeface="+mn-cs"/>
                        </a:rPr>
                        <a:t>quali: sala travaglio, sala risveglio, sala induzione anestesia, zona filtro, corridoi,  guardiole,  deposito materiale, spogliatoi, servizi igienici, zona lavaggio mani, sale di attesa, zona raccolta/ decontaminazione/lavaggio di strumentari/ dispositivi/ attrezzature usati, deposito rifiuti, locale biancheria sporca, sale ristoro, ecc.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0704852"/>
                  </a:ext>
                </a:extLst>
              </a:tr>
              <a:tr h="370840">
                <a:tc vMerge="1">
                  <a:txBody>
                    <a:bodyPr/>
                    <a:lstStyle/>
                    <a:p>
                      <a:pPr algn="ctr"/>
                      <a:endParaRPr lang="en-US" sz="1400" b="1" dirty="0">
                        <a:latin typeface="Aptos" panose="020B0004020202020204" pitchFamily="34" charset="0"/>
                      </a:endParaRPr>
                    </a:p>
                  </a:txBody>
                  <a:tcPr anchor="ctr">
                    <a:solidFill>
                      <a:schemeClr val="accent2">
                        <a:lumMod val="60000"/>
                        <a:lumOff val="40000"/>
                      </a:schemeClr>
                    </a:solidFill>
                  </a:tcPr>
                </a:tc>
                <a:tc>
                  <a:txBody>
                    <a:bodyPr/>
                    <a:lstStyle/>
                    <a:p>
                      <a:pPr marL="0" algn="ctr" defTabSz="914400" rtl="0" eaLnBrk="1" fontAlgn="ctr" latinLnBrk="0" hangingPunct="1">
                        <a:tabLst>
                          <a:tab pos="1162050" algn="l"/>
                        </a:tabLst>
                      </a:pPr>
                      <a:r>
                        <a:rPr lang="it-IT" sz="1400" b="0" i="0" u="none" strike="noStrike" kern="1200" dirty="0">
                          <a:solidFill>
                            <a:srgbClr val="000000"/>
                          </a:solidFill>
                          <a:effectLst/>
                          <a:latin typeface="Aptos" panose="020B0004020202020204" pitchFamily="34" charset="0"/>
                          <a:ea typeface="+mn-ea"/>
                          <a:cs typeface="+mn-cs"/>
                        </a:rPr>
                        <a:t>Aree con degenza a BCM e relative zone di pertinenza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indent="0" algn="just" defTabSz="914400" rtl="0" eaLnBrk="1" latinLnBrk="0" hangingPunct="1">
                        <a:buFont typeface="Wingdings" panose="05000000000000000000" pitchFamily="2" charset="2"/>
                        <a:buNone/>
                      </a:pPr>
                      <a:r>
                        <a:rPr lang="it-IT" sz="1200" b="1" i="0" u="none" strike="noStrike" kern="1200" baseline="0" dirty="0">
                          <a:solidFill>
                            <a:schemeClr val="dk1"/>
                          </a:solidFill>
                          <a:latin typeface="Aptos" panose="020B0004020202020204" pitchFamily="34" charset="0"/>
                          <a:ea typeface="+mn-ea"/>
                          <a:cs typeface="+mn-cs"/>
                        </a:rPr>
                        <a:t>Aree con degenza a BCM</a:t>
                      </a:r>
                      <a:r>
                        <a:rPr lang="it-IT" sz="1200" b="0" i="0" u="none" strike="noStrike" kern="1200" baseline="0" dirty="0">
                          <a:solidFill>
                            <a:schemeClr val="dk1"/>
                          </a:solidFill>
                          <a:latin typeface="Aptos" panose="020B0004020202020204" pitchFamily="34" charset="0"/>
                          <a:ea typeface="+mn-ea"/>
                          <a:cs typeface="+mn-cs"/>
                        </a:rPr>
                        <a:t>:  Rianimazione; terapia intensiva e subintensiva; ematologia; oncoematologia; patologia neonatale; degenza trapianti; isolamento malattie infettive, terapia intensiva neonatale, unità risvegli, unità cardio coronarica</a:t>
                      </a:r>
                    </a:p>
                    <a:p>
                      <a:pPr marL="0" indent="0" algn="just" defTabSz="914400" rtl="0" eaLnBrk="1" latinLnBrk="0" hangingPunct="1">
                        <a:buFont typeface="Wingdings" panose="05000000000000000000" pitchFamily="2" charset="2"/>
                        <a:buNone/>
                      </a:pPr>
                      <a:r>
                        <a:rPr lang="it-IT" sz="1200" b="1" i="0" u="none" strike="noStrike" kern="1200" baseline="0" dirty="0">
                          <a:solidFill>
                            <a:schemeClr val="dk1"/>
                          </a:solidFill>
                          <a:latin typeface="Aptos" panose="020B0004020202020204" pitchFamily="34" charset="0"/>
                          <a:ea typeface="+mn-ea"/>
                          <a:cs typeface="+mn-cs"/>
                        </a:rPr>
                        <a:t>Locali afferenti e di supporto </a:t>
                      </a:r>
                      <a:r>
                        <a:rPr lang="it-IT" sz="1200" b="0" i="0" u="none" strike="noStrike" kern="1200" baseline="0" dirty="0">
                          <a:solidFill>
                            <a:schemeClr val="dk1"/>
                          </a:solidFill>
                          <a:latin typeface="Aptos" panose="020B0004020202020204" pitchFamily="34" charset="0"/>
                          <a:ea typeface="+mn-ea"/>
                          <a:cs typeface="+mn-cs"/>
                        </a:rPr>
                        <a:t>quali: servizi igienici, guardiole, medicherie, magazzini e depositi, sala ristoro, cucinette, ecc.)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79733"/>
                  </a:ext>
                </a:extLst>
              </a:tr>
              <a:tr h="370840">
                <a:tc vMerge="1">
                  <a:txBody>
                    <a:bodyPr/>
                    <a:lstStyle/>
                    <a:p>
                      <a:pPr algn="ctr"/>
                      <a:endParaRPr lang="en-US" sz="1400" b="1" dirty="0">
                        <a:latin typeface="Aptos" panose="020B0004020202020204" pitchFamily="34" charset="0"/>
                      </a:endParaRPr>
                    </a:p>
                  </a:txBody>
                  <a:tcPr anchor="ctr">
                    <a:solidFill>
                      <a:schemeClr val="accent2">
                        <a:lumMod val="60000"/>
                        <a:lumOff val="40000"/>
                      </a:schemeClr>
                    </a:solidFill>
                  </a:tcPr>
                </a:tc>
                <a:tc>
                  <a:txBody>
                    <a:bodyPr/>
                    <a:lstStyle/>
                    <a:p>
                      <a:pPr marL="0" algn="ctr" defTabSz="914400" rtl="0" eaLnBrk="1" fontAlgn="ctr" latinLnBrk="0" hangingPunct="1">
                        <a:tabLst>
                          <a:tab pos="1162050" algn="l"/>
                        </a:tabLst>
                      </a:pPr>
                      <a:r>
                        <a:rPr lang="it-IT" sz="1400" b="0" i="0" u="none" strike="noStrike" kern="1200" dirty="0">
                          <a:solidFill>
                            <a:srgbClr val="000000"/>
                          </a:solidFill>
                          <a:effectLst/>
                          <a:latin typeface="Aptos" panose="020B0004020202020204" pitchFamily="34" charset="0"/>
                          <a:ea typeface="+mn-ea"/>
                          <a:cs typeface="+mn-cs"/>
                        </a:rPr>
                        <a:t>Laboratori alta specialità e Camere Bianche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indent="0" algn="just" defTabSz="914400" rtl="0" eaLnBrk="1" latinLnBrk="0" hangingPunct="1">
                        <a:buFont typeface="Wingdings" panose="05000000000000000000" pitchFamily="2" charset="2"/>
                        <a:buNone/>
                      </a:pPr>
                      <a:r>
                        <a:rPr lang="it-IT" sz="1200" b="0" i="0" u="none" strike="noStrike" kern="1200" baseline="0" dirty="0">
                          <a:solidFill>
                            <a:schemeClr val="dk1"/>
                          </a:solidFill>
                          <a:latin typeface="Aptos" panose="020B0004020202020204" pitchFamily="34" charset="0"/>
                          <a:ea typeface="+mn-ea"/>
                          <a:cs typeface="+mn-cs"/>
                        </a:rPr>
                        <a:t>Laboratorio embriologia, Laboratorio genetica, Cell </a:t>
                      </a:r>
                      <a:r>
                        <a:rPr lang="it-IT" sz="1200" b="0" i="0" u="none" strike="noStrike" kern="1200" baseline="0" dirty="0" err="1">
                          <a:solidFill>
                            <a:schemeClr val="dk1"/>
                          </a:solidFill>
                          <a:latin typeface="Aptos" panose="020B0004020202020204" pitchFamily="34" charset="0"/>
                          <a:ea typeface="+mn-ea"/>
                          <a:cs typeface="+mn-cs"/>
                        </a:rPr>
                        <a:t>Factory</a:t>
                      </a:r>
                      <a:r>
                        <a:rPr lang="it-IT" sz="1200" b="0" i="0" u="none" strike="noStrike" kern="1200" baseline="0" dirty="0">
                          <a:solidFill>
                            <a:schemeClr val="dk1"/>
                          </a:solidFill>
                          <a:latin typeface="Aptos" panose="020B0004020202020204" pitchFamily="34" charset="0"/>
                          <a:ea typeface="+mn-ea"/>
                          <a:cs typeface="+mn-cs"/>
                        </a:rPr>
                        <a:t>, Ciclotrone, banche del sangue, banche dei tessuti, Camere bianche (preparazione farmaci antiblastici, chemioterapici e antitumorali, nutrizione parenterale, ecc.), Aree dedicate al </a:t>
                      </a:r>
                      <a:r>
                        <a:rPr lang="it-IT" sz="1200" b="0" i="0" u="none" strike="noStrike" kern="1200" baseline="0" dirty="0" err="1">
                          <a:solidFill>
                            <a:schemeClr val="dk1"/>
                          </a:solidFill>
                          <a:latin typeface="Aptos" panose="020B0004020202020204" pitchFamily="34" charset="0"/>
                          <a:ea typeface="+mn-ea"/>
                          <a:cs typeface="+mn-cs"/>
                        </a:rPr>
                        <a:t>reprocessing</a:t>
                      </a:r>
                      <a:r>
                        <a:rPr lang="it-IT" sz="1200" b="0" i="0" u="none" strike="noStrike" kern="1200" baseline="0" dirty="0">
                          <a:solidFill>
                            <a:schemeClr val="dk1"/>
                          </a:solidFill>
                          <a:latin typeface="Aptos" panose="020B0004020202020204" pitchFamily="34" charset="0"/>
                          <a:ea typeface="+mn-ea"/>
                          <a:cs typeface="+mn-cs"/>
                        </a:rPr>
                        <a:t> degli endoscopi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562369"/>
                  </a:ext>
                </a:extLst>
              </a:tr>
            </a:tbl>
          </a:graphicData>
        </a:graphic>
      </p:graphicFrame>
    </p:spTree>
    <p:extLst>
      <p:ext uri="{BB962C8B-B14F-4D97-AF65-F5344CB8AC3E}">
        <p14:creationId xmlns:p14="http://schemas.microsoft.com/office/powerpoint/2010/main" val="218569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ED13E5-3B2F-D7D3-E50B-2F40A1F76B54}"/>
              </a:ext>
            </a:extLst>
          </p:cNvPr>
          <p:cNvSpPr/>
          <p:nvPr/>
        </p:nvSpPr>
        <p:spPr>
          <a:xfrm>
            <a:off x="685800" y="1245516"/>
            <a:ext cx="6024880" cy="711200"/>
          </a:xfrm>
          <a:prstGeom prst="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ptos" panose="020B0004020202020204" pitchFamily="34" charset="0"/>
            </a:endParaRPr>
          </a:p>
        </p:txBody>
      </p:sp>
      <p:sp>
        <p:nvSpPr>
          <p:cNvPr id="6" name="Rectangle 2">
            <a:extLst>
              <a:ext uri="{FF2B5EF4-FFF2-40B4-BE49-F238E27FC236}">
                <a16:creationId xmlns:a16="http://schemas.microsoft.com/office/drawing/2014/main" id="{BB1BDC2E-A3A4-4B0B-9385-968F81599835}"/>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Indice dei contenuti</a:t>
            </a:r>
            <a:endParaRPr lang="it-IT" sz="2400" b="1" dirty="0">
              <a:solidFill>
                <a:schemeClr val="tx2">
                  <a:lumMod val="50000"/>
                </a:schemeClr>
              </a:solidFill>
              <a:latin typeface="Aptos" panose="020B0004020202020204" pitchFamily="34" charset="0"/>
              <a:ea typeface="+mj-ea"/>
            </a:endParaRPr>
          </a:p>
        </p:txBody>
      </p:sp>
      <p:sp>
        <p:nvSpPr>
          <p:cNvPr id="2" name="Rectangle 1">
            <a:extLst>
              <a:ext uri="{FF2B5EF4-FFF2-40B4-BE49-F238E27FC236}">
                <a16:creationId xmlns:a16="http://schemas.microsoft.com/office/drawing/2014/main" id="{509046C3-D298-05F3-19C6-761CAAEC9BC2}"/>
              </a:ext>
            </a:extLst>
          </p:cNvPr>
          <p:cNvSpPr/>
          <p:nvPr/>
        </p:nvSpPr>
        <p:spPr>
          <a:xfrm>
            <a:off x="685800" y="1011945"/>
            <a:ext cx="863600" cy="5227490"/>
          </a:xfrm>
          <a:prstGeom prst="rect">
            <a:avLst/>
          </a:prstGeom>
          <a:solidFill>
            <a:srgbClr val="4F81BD">
              <a:alpha val="1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 name="TextBox 7">
            <a:extLst>
              <a:ext uri="{FF2B5EF4-FFF2-40B4-BE49-F238E27FC236}">
                <a16:creationId xmlns:a16="http://schemas.microsoft.com/office/drawing/2014/main" id="{4DB707E5-1B23-D53E-9737-1227DE699174}"/>
              </a:ext>
            </a:extLst>
          </p:cNvPr>
          <p:cNvSpPr txBox="1"/>
          <p:nvPr/>
        </p:nvSpPr>
        <p:spPr>
          <a:xfrm>
            <a:off x="1645920" y="2234810"/>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Oggetto di gara</a:t>
            </a:r>
            <a:endParaRPr lang="en-US" sz="2200" b="1" dirty="0">
              <a:solidFill>
                <a:schemeClr val="tx2">
                  <a:lumMod val="75000"/>
                </a:schemeClr>
              </a:solidFill>
              <a:latin typeface="Aptos" panose="020B0004020202020204" pitchFamily="34" charset="0"/>
            </a:endParaRPr>
          </a:p>
        </p:txBody>
      </p:sp>
      <p:sp>
        <p:nvSpPr>
          <p:cNvPr id="9" name="TextBox 8">
            <a:extLst>
              <a:ext uri="{FF2B5EF4-FFF2-40B4-BE49-F238E27FC236}">
                <a16:creationId xmlns:a16="http://schemas.microsoft.com/office/drawing/2014/main" id="{0F4B49EB-396F-D8B0-EC8A-A1546B3D61E7}"/>
              </a:ext>
            </a:extLst>
          </p:cNvPr>
          <p:cNvSpPr txBox="1"/>
          <p:nvPr/>
        </p:nvSpPr>
        <p:spPr>
          <a:xfrm>
            <a:off x="878840" y="1338104"/>
            <a:ext cx="670560" cy="584775"/>
          </a:xfrm>
          <a:prstGeom prst="rect">
            <a:avLst/>
          </a:prstGeom>
          <a:noFill/>
        </p:spPr>
        <p:txBody>
          <a:bodyPr wrap="square" rtlCol="0">
            <a:spAutoFit/>
          </a:bodyPr>
          <a:lstStyle/>
          <a:p>
            <a:r>
              <a:rPr lang="it-IT" sz="3200" b="1" dirty="0">
                <a:solidFill>
                  <a:schemeClr val="bg1"/>
                </a:solidFill>
                <a:latin typeface="Aptos" panose="020B0004020202020204" pitchFamily="34" charset="0"/>
              </a:rPr>
              <a:t>1.</a:t>
            </a:r>
            <a:endParaRPr lang="en-US" sz="3200" b="1" dirty="0">
              <a:solidFill>
                <a:schemeClr val="bg1"/>
              </a:solidFill>
              <a:latin typeface="Aptos" panose="020B0004020202020204" pitchFamily="34" charset="0"/>
            </a:endParaRPr>
          </a:p>
        </p:txBody>
      </p:sp>
      <p:sp>
        <p:nvSpPr>
          <p:cNvPr id="10" name="TextBox 9">
            <a:extLst>
              <a:ext uri="{FF2B5EF4-FFF2-40B4-BE49-F238E27FC236}">
                <a16:creationId xmlns:a16="http://schemas.microsoft.com/office/drawing/2014/main" id="{AD60343D-CBCE-1738-C059-62FB638B0AB9}"/>
              </a:ext>
            </a:extLst>
          </p:cNvPr>
          <p:cNvSpPr txBox="1"/>
          <p:nvPr/>
        </p:nvSpPr>
        <p:spPr>
          <a:xfrm>
            <a:off x="1645920" y="2967147"/>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Suddivisione in lotti</a:t>
            </a:r>
            <a:endParaRPr lang="en-US" sz="2200" b="1" dirty="0">
              <a:solidFill>
                <a:schemeClr val="tx2">
                  <a:lumMod val="75000"/>
                </a:schemeClr>
              </a:solidFill>
              <a:latin typeface="Aptos" panose="020B0004020202020204" pitchFamily="34" charset="0"/>
            </a:endParaRPr>
          </a:p>
        </p:txBody>
      </p:sp>
      <p:sp>
        <p:nvSpPr>
          <p:cNvPr id="14" name="TextBox 13">
            <a:extLst>
              <a:ext uri="{FF2B5EF4-FFF2-40B4-BE49-F238E27FC236}">
                <a16:creationId xmlns:a16="http://schemas.microsoft.com/office/drawing/2014/main" id="{223A78BB-FE4A-AC54-FC0D-51D9F2DB22CD}"/>
              </a:ext>
            </a:extLst>
          </p:cNvPr>
          <p:cNvSpPr txBox="1"/>
          <p:nvPr/>
        </p:nvSpPr>
        <p:spPr>
          <a:xfrm>
            <a:off x="891858" y="2222604"/>
            <a:ext cx="670560" cy="461665"/>
          </a:xfrm>
          <a:prstGeom prst="rect">
            <a:avLst/>
          </a:prstGeom>
          <a:noFill/>
        </p:spPr>
        <p:txBody>
          <a:bodyPr wrap="square" rtlCol="0">
            <a:spAutoFit/>
          </a:bodyPr>
          <a:lstStyle/>
          <a:p>
            <a:r>
              <a:rPr lang="it-IT" sz="2400" b="1" dirty="0">
                <a:solidFill>
                  <a:schemeClr val="tx2">
                    <a:lumMod val="75000"/>
                  </a:schemeClr>
                </a:solidFill>
                <a:latin typeface="Aptos" panose="020B0004020202020204" pitchFamily="34" charset="0"/>
              </a:rPr>
              <a:t>2.</a:t>
            </a:r>
            <a:endParaRPr lang="en-US" sz="2400" b="1" dirty="0">
              <a:solidFill>
                <a:schemeClr val="tx2">
                  <a:lumMod val="75000"/>
                </a:schemeClr>
              </a:solidFill>
              <a:latin typeface="Aptos" panose="020B0004020202020204" pitchFamily="34" charset="0"/>
            </a:endParaRPr>
          </a:p>
        </p:txBody>
      </p:sp>
      <p:sp>
        <p:nvSpPr>
          <p:cNvPr id="15" name="TextBox 14">
            <a:extLst>
              <a:ext uri="{FF2B5EF4-FFF2-40B4-BE49-F238E27FC236}">
                <a16:creationId xmlns:a16="http://schemas.microsoft.com/office/drawing/2014/main" id="{DA70DED2-42BB-587A-F211-4122A5AEBBAC}"/>
              </a:ext>
            </a:extLst>
          </p:cNvPr>
          <p:cNvSpPr txBox="1"/>
          <p:nvPr/>
        </p:nvSpPr>
        <p:spPr>
          <a:xfrm>
            <a:off x="904875" y="2936369"/>
            <a:ext cx="670560" cy="461665"/>
          </a:xfrm>
          <a:prstGeom prst="rect">
            <a:avLst/>
          </a:prstGeom>
          <a:noFill/>
        </p:spPr>
        <p:txBody>
          <a:bodyPr wrap="square" rtlCol="0">
            <a:spAutoFit/>
          </a:bodyPr>
          <a:lstStyle/>
          <a:p>
            <a:r>
              <a:rPr lang="it-IT" sz="2400" b="1" dirty="0">
                <a:solidFill>
                  <a:schemeClr val="tx2">
                    <a:lumMod val="75000"/>
                  </a:schemeClr>
                </a:solidFill>
                <a:latin typeface="Aptos" panose="020B0004020202020204" pitchFamily="34" charset="0"/>
              </a:rPr>
              <a:t>3.</a:t>
            </a:r>
            <a:endParaRPr lang="en-US" sz="2400" b="1" dirty="0">
              <a:solidFill>
                <a:schemeClr val="tx2">
                  <a:lumMod val="75000"/>
                </a:schemeClr>
              </a:solidFill>
              <a:latin typeface="Aptos" panose="020B0004020202020204" pitchFamily="34" charset="0"/>
            </a:endParaRPr>
          </a:p>
        </p:txBody>
      </p:sp>
      <p:sp>
        <p:nvSpPr>
          <p:cNvPr id="17" name="TextBox 16">
            <a:extLst>
              <a:ext uri="{FF2B5EF4-FFF2-40B4-BE49-F238E27FC236}">
                <a16:creationId xmlns:a16="http://schemas.microsoft.com/office/drawing/2014/main" id="{686EDEAA-93DC-510F-3ED0-629D9008C6D3}"/>
              </a:ext>
            </a:extLst>
          </p:cNvPr>
          <p:cNvSpPr txBox="1"/>
          <p:nvPr/>
        </p:nvSpPr>
        <p:spPr>
          <a:xfrm>
            <a:off x="891858" y="3657620"/>
            <a:ext cx="670560" cy="461665"/>
          </a:xfrm>
          <a:prstGeom prst="rect">
            <a:avLst/>
          </a:prstGeom>
          <a:noFill/>
        </p:spPr>
        <p:txBody>
          <a:bodyPr wrap="square" rtlCol="0">
            <a:spAutoFit/>
          </a:bodyPr>
          <a:lstStyle/>
          <a:p>
            <a:r>
              <a:rPr lang="en-US" sz="2400" b="1" dirty="0">
                <a:solidFill>
                  <a:schemeClr val="tx2">
                    <a:lumMod val="75000"/>
                  </a:schemeClr>
                </a:solidFill>
                <a:latin typeface="Aptos" panose="020B0004020202020204" pitchFamily="34" charset="0"/>
              </a:rPr>
              <a:t>4.</a:t>
            </a:r>
            <a:endParaRPr lang="it-IT" sz="2400" b="1" dirty="0">
              <a:solidFill>
                <a:schemeClr val="tx2">
                  <a:lumMod val="75000"/>
                </a:schemeClr>
              </a:solidFill>
              <a:latin typeface="Aptos" panose="020B0004020202020204" pitchFamily="34" charset="0"/>
            </a:endParaRPr>
          </a:p>
        </p:txBody>
      </p:sp>
      <p:sp>
        <p:nvSpPr>
          <p:cNvPr id="5" name="TextBox 4">
            <a:extLst>
              <a:ext uri="{FF2B5EF4-FFF2-40B4-BE49-F238E27FC236}">
                <a16:creationId xmlns:a16="http://schemas.microsoft.com/office/drawing/2014/main" id="{D4674114-CE0E-D74E-8CC7-ECBFDECDB6B8}"/>
              </a:ext>
            </a:extLst>
          </p:cNvPr>
          <p:cNvSpPr txBox="1"/>
          <p:nvPr/>
        </p:nvSpPr>
        <p:spPr>
          <a:xfrm>
            <a:off x="1597660" y="3673008"/>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Descrizione dei servizi</a:t>
            </a:r>
            <a:endParaRPr lang="it-IT" sz="2200" b="1" dirty="0">
              <a:solidFill>
                <a:schemeClr val="tx2">
                  <a:lumMod val="75000"/>
                </a:schemeClr>
              </a:solidFill>
              <a:highlight>
                <a:srgbClr val="FFFF00"/>
              </a:highlight>
              <a:latin typeface="Aptos" panose="020B0004020202020204" pitchFamily="34" charset="0"/>
            </a:endParaRPr>
          </a:p>
        </p:txBody>
      </p:sp>
      <p:sp>
        <p:nvSpPr>
          <p:cNvPr id="7" name="TextBox 6">
            <a:extLst>
              <a:ext uri="{FF2B5EF4-FFF2-40B4-BE49-F238E27FC236}">
                <a16:creationId xmlns:a16="http://schemas.microsoft.com/office/drawing/2014/main" id="{FA1BCDD0-2B5F-0604-322E-531D3270706B}"/>
              </a:ext>
            </a:extLst>
          </p:cNvPr>
          <p:cNvSpPr txBox="1"/>
          <p:nvPr/>
        </p:nvSpPr>
        <p:spPr>
          <a:xfrm>
            <a:off x="904875" y="4454143"/>
            <a:ext cx="670560" cy="461665"/>
          </a:xfrm>
          <a:prstGeom prst="rect">
            <a:avLst/>
          </a:prstGeom>
          <a:noFill/>
        </p:spPr>
        <p:txBody>
          <a:bodyPr wrap="square" rtlCol="0">
            <a:spAutoFit/>
          </a:bodyPr>
          <a:lstStyle/>
          <a:p>
            <a:r>
              <a:rPr lang="en-US" sz="2400" b="1" dirty="0">
                <a:solidFill>
                  <a:schemeClr val="tx2">
                    <a:lumMod val="75000"/>
                  </a:schemeClr>
                </a:solidFill>
                <a:latin typeface="Aptos" panose="020B0004020202020204" pitchFamily="34" charset="0"/>
              </a:rPr>
              <a:t>5.</a:t>
            </a:r>
            <a:endParaRPr lang="it-IT" sz="2400" b="1" dirty="0">
              <a:solidFill>
                <a:schemeClr val="tx2">
                  <a:lumMod val="75000"/>
                </a:schemeClr>
              </a:solidFill>
              <a:latin typeface="Aptos" panose="020B0004020202020204" pitchFamily="34" charset="0"/>
            </a:endParaRPr>
          </a:p>
        </p:txBody>
      </p:sp>
      <p:sp>
        <p:nvSpPr>
          <p:cNvPr id="4" name="TextBox 3">
            <a:extLst>
              <a:ext uri="{FF2B5EF4-FFF2-40B4-BE49-F238E27FC236}">
                <a16:creationId xmlns:a16="http://schemas.microsoft.com/office/drawing/2014/main" id="{8B193384-595C-A8D2-F289-C40407CFE89D}"/>
              </a:ext>
            </a:extLst>
          </p:cNvPr>
          <p:cNvSpPr txBox="1"/>
          <p:nvPr/>
        </p:nvSpPr>
        <p:spPr>
          <a:xfrm>
            <a:off x="1645920" y="1404700"/>
            <a:ext cx="4968240" cy="461665"/>
          </a:xfrm>
          <a:prstGeom prst="rect">
            <a:avLst/>
          </a:prstGeom>
          <a:noFill/>
        </p:spPr>
        <p:txBody>
          <a:bodyPr wrap="square" rtlCol="0">
            <a:spAutoFit/>
          </a:bodyPr>
          <a:lstStyle/>
          <a:p>
            <a:r>
              <a:rPr lang="it-IT" sz="2400" b="1" dirty="0">
                <a:solidFill>
                  <a:schemeClr val="bg1"/>
                </a:solidFill>
                <a:latin typeface="Aptos" panose="020B0004020202020204" pitchFamily="34" charset="0"/>
              </a:rPr>
              <a:t>Presentazione dell’iniziativa</a:t>
            </a:r>
            <a:endParaRPr lang="en-US" sz="2400" b="1" dirty="0">
              <a:solidFill>
                <a:schemeClr val="bg1"/>
              </a:solidFill>
              <a:latin typeface="Aptos" panose="020B0004020202020204" pitchFamily="34" charset="0"/>
            </a:endParaRPr>
          </a:p>
        </p:txBody>
      </p:sp>
      <p:sp>
        <p:nvSpPr>
          <p:cNvPr id="13" name="TextBox 12">
            <a:extLst>
              <a:ext uri="{FF2B5EF4-FFF2-40B4-BE49-F238E27FC236}">
                <a16:creationId xmlns:a16="http://schemas.microsoft.com/office/drawing/2014/main" id="{C3E086BE-091E-2B6F-A865-A045EC22D641}"/>
              </a:ext>
            </a:extLst>
          </p:cNvPr>
          <p:cNvSpPr txBox="1"/>
          <p:nvPr/>
        </p:nvSpPr>
        <p:spPr>
          <a:xfrm>
            <a:off x="1645920" y="4454143"/>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Aree di rischio</a:t>
            </a:r>
          </a:p>
        </p:txBody>
      </p:sp>
      <p:sp>
        <p:nvSpPr>
          <p:cNvPr id="3" name="TextBox 6">
            <a:extLst>
              <a:ext uri="{FF2B5EF4-FFF2-40B4-BE49-F238E27FC236}">
                <a16:creationId xmlns:a16="http://schemas.microsoft.com/office/drawing/2014/main" id="{1087A490-B55D-7FE2-C5F4-DD7D5E9DC2D2}"/>
              </a:ext>
            </a:extLst>
          </p:cNvPr>
          <p:cNvSpPr txBox="1"/>
          <p:nvPr/>
        </p:nvSpPr>
        <p:spPr>
          <a:xfrm>
            <a:off x="927100" y="5292351"/>
            <a:ext cx="670560" cy="461665"/>
          </a:xfrm>
          <a:prstGeom prst="rect">
            <a:avLst/>
          </a:prstGeom>
          <a:noFill/>
        </p:spPr>
        <p:txBody>
          <a:bodyPr wrap="square" rtlCol="0">
            <a:spAutoFit/>
          </a:bodyPr>
          <a:lstStyle/>
          <a:p>
            <a:r>
              <a:rPr lang="en-US" sz="2400" b="1" dirty="0">
                <a:solidFill>
                  <a:schemeClr val="tx2">
                    <a:lumMod val="75000"/>
                  </a:schemeClr>
                </a:solidFill>
                <a:latin typeface="Aptos" panose="020B0004020202020204" pitchFamily="34" charset="0"/>
              </a:rPr>
              <a:t>6.</a:t>
            </a:r>
            <a:endParaRPr lang="it-IT" sz="2400" b="1" dirty="0">
              <a:solidFill>
                <a:schemeClr val="tx2">
                  <a:lumMod val="75000"/>
                </a:schemeClr>
              </a:solidFill>
              <a:latin typeface="Aptos" panose="020B0004020202020204" pitchFamily="34" charset="0"/>
            </a:endParaRPr>
          </a:p>
        </p:txBody>
      </p:sp>
      <p:sp>
        <p:nvSpPr>
          <p:cNvPr id="12" name="TextBox 12">
            <a:extLst>
              <a:ext uri="{FF2B5EF4-FFF2-40B4-BE49-F238E27FC236}">
                <a16:creationId xmlns:a16="http://schemas.microsoft.com/office/drawing/2014/main" id="{18977646-0294-FDA2-6FD7-A905974C9FB3}"/>
              </a:ext>
            </a:extLst>
          </p:cNvPr>
          <p:cNvSpPr txBox="1"/>
          <p:nvPr/>
        </p:nvSpPr>
        <p:spPr>
          <a:xfrm>
            <a:off x="1647414" y="5292351"/>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Elementi della procedura</a:t>
            </a:r>
          </a:p>
        </p:txBody>
      </p:sp>
    </p:spTree>
    <p:extLst>
      <p:ext uri="{BB962C8B-B14F-4D97-AF65-F5344CB8AC3E}">
        <p14:creationId xmlns:p14="http://schemas.microsoft.com/office/powerpoint/2010/main" val="3282936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B1BDC2E-A3A4-4B0B-9385-968F81599835}"/>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Aree di rischio (3/5)</a:t>
            </a:r>
            <a:endParaRPr lang="it-IT" sz="2400" b="1" dirty="0">
              <a:solidFill>
                <a:schemeClr val="tx2">
                  <a:lumMod val="50000"/>
                </a:schemeClr>
              </a:solidFill>
              <a:latin typeface="Aptos" panose="020B0004020202020204" pitchFamily="34" charset="0"/>
              <a:ea typeface="+mj-ea"/>
            </a:endParaRPr>
          </a:p>
        </p:txBody>
      </p:sp>
      <p:graphicFrame>
        <p:nvGraphicFramePr>
          <p:cNvPr id="2" name="Table 1">
            <a:extLst>
              <a:ext uri="{FF2B5EF4-FFF2-40B4-BE49-F238E27FC236}">
                <a16:creationId xmlns:a16="http://schemas.microsoft.com/office/drawing/2014/main" id="{8626BA03-2875-0C5E-83FE-95298E39C05F}"/>
              </a:ext>
            </a:extLst>
          </p:cNvPr>
          <p:cNvGraphicFramePr>
            <a:graphicFrameLocks noGrp="1"/>
          </p:cNvGraphicFramePr>
          <p:nvPr>
            <p:extLst>
              <p:ext uri="{D42A27DB-BD31-4B8C-83A1-F6EECF244321}">
                <p14:modId xmlns:p14="http://schemas.microsoft.com/office/powerpoint/2010/main" val="2961283892"/>
              </p:ext>
            </p:extLst>
          </p:nvPr>
        </p:nvGraphicFramePr>
        <p:xfrm>
          <a:off x="649801" y="1590040"/>
          <a:ext cx="7844399" cy="3507765"/>
        </p:xfrm>
        <a:graphic>
          <a:graphicData uri="http://schemas.openxmlformats.org/drawingml/2006/table">
            <a:tbl>
              <a:tblPr bandRow="1">
                <a:tableStyleId>{5C22544A-7EE6-4342-B048-85BDC9FD1C3A}</a:tableStyleId>
              </a:tblPr>
              <a:tblGrid>
                <a:gridCol w="1069448">
                  <a:extLst>
                    <a:ext uri="{9D8B030D-6E8A-4147-A177-3AD203B41FA5}">
                      <a16:colId xmlns:a16="http://schemas.microsoft.com/office/drawing/2014/main" val="1255291666"/>
                    </a:ext>
                  </a:extLst>
                </a:gridCol>
                <a:gridCol w="1396289">
                  <a:extLst>
                    <a:ext uri="{9D8B030D-6E8A-4147-A177-3AD203B41FA5}">
                      <a16:colId xmlns:a16="http://schemas.microsoft.com/office/drawing/2014/main" val="3782782535"/>
                    </a:ext>
                  </a:extLst>
                </a:gridCol>
                <a:gridCol w="5378662">
                  <a:extLst>
                    <a:ext uri="{9D8B030D-6E8A-4147-A177-3AD203B41FA5}">
                      <a16:colId xmlns:a16="http://schemas.microsoft.com/office/drawing/2014/main" val="409219705"/>
                    </a:ext>
                  </a:extLst>
                </a:gridCol>
              </a:tblGrid>
              <a:tr h="350520">
                <a:tc>
                  <a:txBody>
                    <a:bodyPr/>
                    <a:lstStyle/>
                    <a:p>
                      <a:pPr algn="ctr"/>
                      <a:r>
                        <a:rPr lang="it-IT" sz="1400" b="1" dirty="0">
                          <a:latin typeface="Aptos" panose="020B0004020202020204" pitchFamily="34" charset="0"/>
                        </a:rPr>
                        <a:t>Area di rischio</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b="1" dirty="0">
                          <a:latin typeface="Aptos" panose="020B0004020202020204" pitchFamily="34" charset="0"/>
                        </a:rPr>
                        <a:t>Tipologia superfice</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b="1" dirty="0">
                          <a:latin typeface="Aptos" panose="020B0004020202020204" pitchFamily="34" charset="0"/>
                        </a:rPr>
                        <a:t>Dettaglio aree ricomprese</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2686678"/>
                  </a:ext>
                </a:extLst>
              </a:tr>
              <a:tr h="648000">
                <a:tc rowSpan="3">
                  <a:txBody>
                    <a:bodyPr/>
                    <a:lstStyle/>
                    <a:p>
                      <a:pPr algn="ctr"/>
                      <a:r>
                        <a:rPr lang="it-IT" sz="1400" b="1" dirty="0">
                          <a:latin typeface="Aptos" panose="020B0004020202020204" pitchFamily="34" charset="0"/>
                        </a:rPr>
                        <a:t>Alto Rischio</a:t>
                      </a:r>
                    </a:p>
                    <a:p>
                      <a:pPr algn="ctr"/>
                      <a:r>
                        <a:rPr lang="it-IT" sz="1400" b="1" dirty="0">
                          <a:latin typeface="Aptos" panose="020B0004020202020204" pitchFamily="34" charset="0"/>
                        </a:rPr>
                        <a:t>(AR)</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B491"/>
                    </a:solidFill>
                  </a:tcPr>
                </a:tc>
                <a:tc>
                  <a:txBody>
                    <a:bodyPr/>
                    <a:lstStyle/>
                    <a:p>
                      <a:pPr algn="ctr" fontAlgn="ctr"/>
                      <a:r>
                        <a:rPr lang="it-IT" sz="1400" b="0" i="0" u="none" strike="noStrike" dirty="0">
                          <a:solidFill>
                            <a:srgbClr val="000000"/>
                          </a:solidFill>
                          <a:effectLst/>
                          <a:latin typeface="Aptos" panose="020B0004020202020204" pitchFamily="34" charset="0"/>
                        </a:rPr>
                        <a:t>Aree con degenza ad Alto Rischio</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indent="0" algn="just" defTabSz="914400" rtl="0" eaLnBrk="1" fontAlgn="ctr" latinLnBrk="0" hangingPunct="1">
                        <a:buFont typeface="Wingdings" panose="05000000000000000000" pitchFamily="2" charset="2"/>
                        <a:buNone/>
                        <a:tabLst>
                          <a:tab pos="4667250" algn="l"/>
                          <a:tab pos="5019675" algn="l"/>
                          <a:tab pos="5114925" algn="l"/>
                        </a:tabLst>
                      </a:pPr>
                      <a:r>
                        <a:rPr lang="it-IT" sz="1200" b="0" i="0" u="none" strike="noStrike" kern="1200" baseline="0" dirty="0">
                          <a:solidFill>
                            <a:schemeClr val="dk1"/>
                          </a:solidFill>
                          <a:latin typeface="Aptos" panose="020B0004020202020204" pitchFamily="34" charset="0"/>
                          <a:ea typeface="+mn-ea"/>
                          <a:cs typeface="+mn-cs"/>
                        </a:rPr>
                        <a:t>Pronto soccorso, degenza neonatale,  degenza dialisi,  degenza medicina nucleare, degenza fibrosi cistica,  degenza malattie infettive, Day Hospital; Day Surgery.</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7279309"/>
                  </a:ext>
                </a:extLst>
              </a:tr>
              <a:tr h="1152000">
                <a:tc vMerge="1">
                  <a:txBody>
                    <a:bodyPr/>
                    <a:lstStyle/>
                    <a:p>
                      <a:pPr algn="ctr"/>
                      <a:endParaRPr lang="en-US" sz="1400" b="1" dirty="0">
                        <a:latin typeface="Aptos" panose="020B0004020202020204" pitchFamily="34" charset="0"/>
                      </a:endParaRPr>
                    </a:p>
                  </a:txBody>
                  <a:tcPr anchor="ctr">
                    <a:solidFill>
                      <a:schemeClr val="accent2">
                        <a:lumMod val="60000"/>
                        <a:lumOff val="40000"/>
                      </a:schemeClr>
                    </a:solidFill>
                  </a:tcPr>
                </a:tc>
                <a:tc>
                  <a:txBody>
                    <a:bodyPr/>
                    <a:lstStyle/>
                    <a:p>
                      <a:pPr algn="ctr" fontAlgn="ctr"/>
                      <a:r>
                        <a:rPr lang="it-IT" sz="1400" b="0" i="0" u="none" strike="noStrike" dirty="0">
                          <a:solidFill>
                            <a:srgbClr val="000000"/>
                          </a:solidFill>
                          <a:effectLst/>
                          <a:latin typeface="Aptos" panose="020B0004020202020204" pitchFamily="34" charset="0"/>
                        </a:rPr>
                        <a:t>Diagnosi Alto Rischio ed altre aree Alto rischio</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indent="0" algn="just" defTabSz="914400" rtl="0" eaLnBrk="1" fontAlgn="ctr" latinLnBrk="0" hangingPunct="1">
                        <a:buFont typeface="Wingdings" panose="05000000000000000000" pitchFamily="2" charset="2"/>
                        <a:buNone/>
                      </a:pPr>
                      <a:r>
                        <a:rPr lang="it-IT" sz="1200" b="0" i="0" u="none" strike="noStrike" kern="1200" baseline="0" dirty="0">
                          <a:solidFill>
                            <a:schemeClr val="dk1"/>
                          </a:solidFill>
                          <a:latin typeface="Aptos" panose="020B0004020202020204" pitchFamily="34" charset="0"/>
                          <a:ea typeface="+mn-ea"/>
                          <a:cs typeface="+mn-cs"/>
                        </a:rPr>
                        <a:t>Locali per chirurgia ambulatoriale;  laboratorio di microbiologia e di analisi ad alto rischio; ambulatori e diagnostiche ad alto rischio; servizio trasfusionale; sala autoptica; sale Endoscopia interventistica e non; sale odontoiatriche e zone con attività di alta disinfezione; centrale di sterilizzazione esterna al blocco operatorio</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79733"/>
                  </a:ext>
                </a:extLst>
              </a:tr>
              <a:tr h="1188000">
                <a:tc vMerge="1">
                  <a:txBody>
                    <a:bodyPr/>
                    <a:lstStyle/>
                    <a:p>
                      <a:pPr algn="ctr"/>
                      <a:endParaRPr lang="en-US" sz="1400" b="1" dirty="0">
                        <a:latin typeface="Aptos" panose="020B0004020202020204" pitchFamily="34" charset="0"/>
                      </a:endParaRPr>
                    </a:p>
                  </a:txBody>
                  <a:tcPr anchor="ctr">
                    <a:solidFill>
                      <a:schemeClr val="accent2">
                        <a:lumMod val="60000"/>
                        <a:lumOff val="40000"/>
                      </a:schemeClr>
                    </a:solidFill>
                  </a:tcPr>
                </a:tc>
                <a:tc>
                  <a:txBody>
                    <a:bodyPr/>
                    <a:lstStyle/>
                    <a:p>
                      <a:pPr algn="ctr" fontAlgn="ctr"/>
                      <a:r>
                        <a:rPr lang="it-IT" sz="1400" b="0" i="0" u="none" strike="noStrike" dirty="0">
                          <a:solidFill>
                            <a:srgbClr val="000000"/>
                          </a:solidFill>
                          <a:effectLst/>
                          <a:latin typeface="Aptos" panose="020B0004020202020204" pitchFamily="34" charset="0"/>
                        </a:rPr>
                        <a:t>Zone di pertinenza Alto Rischio</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indent="0" algn="just" defTabSz="914400" rtl="0" eaLnBrk="1" fontAlgn="ctr" latinLnBrk="0" hangingPunct="1">
                        <a:buFont typeface="Wingdings" panose="05000000000000000000" pitchFamily="2" charset="2"/>
                        <a:buNone/>
                      </a:pPr>
                      <a:r>
                        <a:rPr lang="it-IT" sz="1200" b="0" i="0" u="none" strike="noStrike" kern="1200" baseline="0" dirty="0">
                          <a:solidFill>
                            <a:schemeClr val="dk1"/>
                          </a:solidFill>
                          <a:latin typeface="Aptos" panose="020B0004020202020204" pitchFamily="34" charset="0"/>
                          <a:ea typeface="+mn-ea"/>
                          <a:cs typeface="+mn-cs"/>
                        </a:rPr>
                        <a:t>Locali afferenti e di supporto all'Alto Rischio quali: stanze di degenza, servizi igienici; medicherie, magazzini e depositi, guardiole, sale di lavoro degli infermieri, tisanerie, cucinette, sale ristoro e altri locali afferenti ai reparti ad alto rischio e zone a protocollo speciale; corridoi, sale di attesa, spogliatoi, servizi igienici e altri locali interni all'alto rischio.</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562369"/>
                  </a:ext>
                </a:extLst>
              </a:tr>
            </a:tbl>
          </a:graphicData>
        </a:graphic>
      </p:graphicFrame>
    </p:spTree>
    <p:extLst>
      <p:ext uri="{BB962C8B-B14F-4D97-AF65-F5344CB8AC3E}">
        <p14:creationId xmlns:p14="http://schemas.microsoft.com/office/powerpoint/2010/main" val="2338473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B1BDC2E-A3A4-4B0B-9385-968F81599835}"/>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Aree di rischio (4/5)</a:t>
            </a:r>
            <a:endParaRPr lang="it-IT" sz="2400" b="1" dirty="0">
              <a:solidFill>
                <a:schemeClr val="tx2">
                  <a:lumMod val="50000"/>
                </a:schemeClr>
              </a:solidFill>
              <a:latin typeface="Aptos" panose="020B0004020202020204" pitchFamily="34" charset="0"/>
              <a:ea typeface="+mj-ea"/>
            </a:endParaRPr>
          </a:p>
        </p:txBody>
      </p:sp>
      <p:graphicFrame>
        <p:nvGraphicFramePr>
          <p:cNvPr id="3" name="Table 2">
            <a:extLst>
              <a:ext uri="{FF2B5EF4-FFF2-40B4-BE49-F238E27FC236}">
                <a16:creationId xmlns:a16="http://schemas.microsoft.com/office/drawing/2014/main" id="{561291F7-676D-8492-9F84-9624EDA2F7A6}"/>
              </a:ext>
            </a:extLst>
          </p:cNvPr>
          <p:cNvGraphicFramePr>
            <a:graphicFrameLocks noGrp="1"/>
          </p:cNvGraphicFramePr>
          <p:nvPr>
            <p:extLst>
              <p:ext uri="{D42A27DB-BD31-4B8C-83A1-F6EECF244321}">
                <p14:modId xmlns:p14="http://schemas.microsoft.com/office/powerpoint/2010/main" val="2727274674"/>
              </p:ext>
            </p:extLst>
          </p:nvPr>
        </p:nvGraphicFramePr>
        <p:xfrm>
          <a:off x="649800" y="1071880"/>
          <a:ext cx="7844400" cy="5331775"/>
        </p:xfrm>
        <a:graphic>
          <a:graphicData uri="http://schemas.openxmlformats.org/drawingml/2006/table">
            <a:tbl>
              <a:tblPr bandRow="1">
                <a:tableStyleId>{5C22544A-7EE6-4342-B048-85BDC9FD1C3A}</a:tableStyleId>
              </a:tblPr>
              <a:tblGrid>
                <a:gridCol w="1006781">
                  <a:extLst>
                    <a:ext uri="{9D8B030D-6E8A-4147-A177-3AD203B41FA5}">
                      <a16:colId xmlns:a16="http://schemas.microsoft.com/office/drawing/2014/main" val="1255291666"/>
                    </a:ext>
                  </a:extLst>
                </a:gridCol>
                <a:gridCol w="1354446">
                  <a:extLst>
                    <a:ext uri="{9D8B030D-6E8A-4147-A177-3AD203B41FA5}">
                      <a16:colId xmlns:a16="http://schemas.microsoft.com/office/drawing/2014/main" val="3782782535"/>
                    </a:ext>
                  </a:extLst>
                </a:gridCol>
                <a:gridCol w="5483173">
                  <a:extLst>
                    <a:ext uri="{9D8B030D-6E8A-4147-A177-3AD203B41FA5}">
                      <a16:colId xmlns:a16="http://schemas.microsoft.com/office/drawing/2014/main" val="409219705"/>
                    </a:ext>
                  </a:extLst>
                </a:gridCol>
              </a:tblGrid>
              <a:tr h="350520">
                <a:tc>
                  <a:txBody>
                    <a:bodyPr/>
                    <a:lstStyle/>
                    <a:p>
                      <a:pPr algn="ctr"/>
                      <a:r>
                        <a:rPr lang="it-IT" sz="1400" b="1" dirty="0">
                          <a:latin typeface="Aptos" panose="020B0004020202020204" pitchFamily="34" charset="0"/>
                        </a:rPr>
                        <a:t>Area di rischio</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b="1" dirty="0">
                          <a:latin typeface="Aptos" panose="020B0004020202020204" pitchFamily="34" charset="0"/>
                        </a:rPr>
                        <a:t>Tipologia superfice</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400" b="1" dirty="0">
                          <a:latin typeface="Aptos" panose="020B0004020202020204" pitchFamily="34" charset="0"/>
                        </a:rPr>
                        <a:t>Dettaglio aree ricomprese</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2686678"/>
                  </a:ext>
                </a:extLst>
              </a:tr>
              <a:tr h="504000">
                <a:tc rowSpan="4">
                  <a:txBody>
                    <a:bodyPr/>
                    <a:lstStyle/>
                    <a:p>
                      <a:pPr algn="ctr"/>
                      <a:r>
                        <a:rPr lang="it-IT" sz="1400" b="1" dirty="0">
                          <a:latin typeface="Aptos" panose="020B0004020202020204" pitchFamily="34" charset="0"/>
                        </a:rPr>
                        <a:t>Medio Rischio</a:t>
                      </a:r>
                    </a:p>
                    <a:p>
                      <a:pPr algn="ctr"/>
                      <a:r>
                        <a:rPr lang="it-IT" sz="1400" b="1" dirty="0">
                          <a:latin typeface="Aptos" panose="020B0004020202020204" pitchFamily="34" charset="0"/>
                        </a:rPr>
                        <a:t>(MR)</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C7B"/>
                    </a:solidFill>
                  </a:tcPr>
                </a:tc>
                <a:tc>
                  <a:txBody>
                    <a:bodyPr/>
                    <a:lstStyle/>
                    <a:p>
                      <a:pPr algn="ctr" fontAlgn="ctr"/>
                      <a:r>
                        <a:rPr lang="it-IT" sz="1400" b="0" i="0" u="none" strike="noStrike" dirty="0">
                          <a:solidFill>
                            <a:srgbClr val="000000"/>
                          </a:solidFill>
                          <a:effectLst/>
                          <a:latin typeface="Aptos" panose="020B0004020202020204" pitchFamily="34" charset="0"/>
                        </a:rPr>
                        <a:t>Aree con degenza a Medio Rischio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indent="0" algn="just" fontAlgn="ctr">
                        <a:buFont typeface="Courier New" panose="02070309020205020404" pitchFamily="49" charset="0"/>
                        <a:buNone/>
                      </a:pPr>
                      <a:r>
                        <a:rPr lang="it-IT" sz="1200" b="0" i="0" u="none" strike="noStrike" dirty="0">
                          <a:solidFill>
                            <a:srgbClr val="000000"/>
                          </a:solidFill>
                          <a:effectLst/>
                          <a:latin typeface="Aptos" panose="020B0004020202020204" pitchFamily="34" charset="0"/>
                        </a:rPr>
                        <a:t>Degenza chirurgica non invasiva, DEA, degenza ordinaria, lungodegenza, terapia del dolore. Locali afferenti e di supporto </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7279309"/>
                  </a:ext>
                </a:extLst>
              </a:tr>
              <a:tr h="1152000">
                <a:tc vMerge="1">
                  <a:txBody>
                    <a:bodyPr/>
                    <a:lstStyle/>
                    <a:p>
                      <a:pPr algn="ctr"/>
                      <a:endParaRPr lang="en-US" sz="1400" b="1" dirty="0">
                        <a:latin typeface="Aptos" panose="020B0004020202020204" pitchFamily="34" charset="0"/>
                      </a:endParaRPr>
                    </a:p>
                  </a:txBody>
                  <a:tcPr anchor="ctr">
                    <a:solidFill>
                      <a:schemeClr val="accent2">
                        <a:lumMod val="60000"/>
                        <a:lumOff val="40000"/>
                      </a:schemeClr>
                    </a:solidFill>
                  </a:tcPr>
                </a:tc>
                <a:tc>
                  <a:txBody>
                    <a:bodyPr/>
                    <a:lstStyle/>
                    <a:p>
                      <a:pPr algn="ctr" fontAlgn="ctr"/>
                      <a:r>
                        <a:rPr lang="it-IT" sz="1400" b="0" i="0" u="none" strike="noStrike" dirty="0">
                          <a:solidFill>
                            <a:srgbClr val="000000"/>
                          </a:solidFill>
                          <a:effectLst/>
                          <a:latin typeface="Aptos" panose="020B0004020202020204" pitchFamily="34" charset="0"/>
                        </a:rPr>
                        <a:t>Diagnosi Medio Rischio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indent="0" algn="just" fontAlgn="ctr">
                        <a:buFont typeface="Courier New" panose="02070309020205020404" pitchFamily="49" charset="0"/>
                        <a:buNone/>
                      </a:pPr>
                      <a:r>
                        <a:rPr lang="it-IT" sz="1200" b="0" i="0" u="none" strike="noStrike" dirty="0">
                          <a:solidFill>
                            <a:srgbClr val="000000"/>
                          </a:solidFill>
                          <a:effectLst/>
                          <a:latin typeface="Aptos" panose="020B0004020202020204" pitchFamily="34" charset="0"/>
                        </a:rPr>
                        <a:t>Locali adibiti a laboratorio analisi, radiodiagnostica, radioterapia, diagnosi e diagnostica strumentale, endoscopia, medicina nucleare, punti prelievi, anatomia patologica, accertamenti preoperatori e </a:t>
                      </a:r>
                      <a:r>
                        <a:rPr lang="it-IT" sz="1200" b="0" i="0" u="none" strike="noStrike" dirty="0" err="1">
                          <a:solidFill>
                            <a:srgbClr val="000000"/>
                          </a:solidFill>
                          <a:effectLst/>
                          <a:latin typeface="Aptos" panose="020B0004020202020204" pitchFamily="34" charset="0"/>
                        </a:rPr>
                        <a:t>prericovero</a:t>
                      </a:r>
                      <a:r>
                        <a:rPr lang="it-IT" sz="1200" b="0" i="0" u="none" strike="noStrike" dirty="0">
                          <a:solidFill>
                            <a:srgbClr val="000000"/>
                          </a:solidFill>
                          <a:effectLst/>
                          <a:latin typeface="Aptos" panose="020B0004020202020204" pitchFamily="34" charset="0"/>
                        </a:rPr>
                        <a:t>; poliambulatori e aree ambulatoriali; laboratori preparazioni galeniche; sale gessi; altri laboratori con attività di diagnosi a medio rischio</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79733"/>
                  </a:ext>
                </a:extLst>
              </a:tr>
              <a:tr h="2052000">
                <a:tc vMerge="1">
                  <a:txBody>
                    <a:bodyPr/>
                    <a:lstStyle/>
                    <a:p>
                      <a:pPr algn="ctr"/>
                      <a:endParaRPr lang="en-US" sz="1400" b="1" dirty="0">
                        <a:latin typeface="Aptos" panose="020B0004020202020204" pitchFamily="34" charset="0"/>
                      </a:endParaRPr>
                    </a:p>
                  </a:txBody>
                  <a:tcPr anchor="ctr">
                    <a:solidFill>
                      <a:schemeClr val="accent2">
                        <a:lumMod val="60000"/>
                        <a:lumOff val="40000"/>
                      </a:schemeClr>
                    </a:solidFill>
                  </a:tcPr>
                </a:tc>
                <a:tc>
                  <a:txBody>
                    <a:bodyPr/>
                    <a:lstStyle/>
                    <a:p>
                      <a:pPr algn="ctr" fontAlgn="ctr"/>
                      <a:r>
                        <a:rPr lang="it-IT" sz="1400" b="0" i="0" u="none" strike="noStrike" dirty="0">
                          <a:solidFill>
                            <a:srgbClr val="000000"/>
                          </a:solidFill>
                          <a:effectLst/>
                          <a:latin typeface="Aptos" panose="020B0004020202020204" pitchFamily="34" charset="0"/>
                        </a:rPr>
                        <a:t>Altre aree Medio Rischio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indent="0" algn="just" fontAlgn="ctr">
                        <a:buFont typeface="Courier New" panose="02070309020205020404" pitchFamily="49" charset="0"/>
                        <a:buNone/>
                      </a:pPr>
                      <a:r>
                        <a:rPr lang="it-IT" sz="1200" b="0" i="0" u="none" strike="noStrike" dirty="0">
                          <a:solidFill>
                            <a:srgbClr val="000000"/>
                          </a:solidFill>
                          <a:effectLst/>
                          <a:latin typeface="Aptos" panose="020B0004020202020204" pitchFamily="34" charset="0"/>
                        </a:rPr>
                        <a:t>Nido; Casa di comunità (locali per attività sanitaria, sale d’attesa e servizi igienici annessi); Ospedale di comunità; Centro diurno, SERD e CPS (locali destinati ad attività sanitaria); Centri di riabilitazione psichiatrica (CRA); locali per Servizi di continuità assistenziale; locali per Servizio mortuario stazionamento salme; Palestre fisioterapia e riabilitazione; Piscina e vasche di idroterapia; Stabulario; Banca del latte umano; ascensori per trasporto pazienti; spogliatoi del personale; servizi igienici delle degenze; servizi igienici pubblici e servizi igienici del personale non ricompresi nelle aree ad Altissimo e ad Alto Rischio; depositi temporanei (interni ed esterni) preliminari alla raccolta dei rifiuti</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562369"/>
                  </a:ext>
                </a:extLst>
              </a:tr>
              <a:tr h="960010">
                <a:tc vMerge="1">
                  <a:txBody>
                    <a:bodyPr/>
                    <a:lstStyle/>
                    <a:p>
                      <a:pPr algn="ctr"/>
                      <a:endParaRPr lang="en-US" sz="1400" b="1" dirty="0">
                        <a:latin typeface="Aptos" panose="020B0004020202020204" pitchFamily="34" charset="0"/>
                      </a:endParaRPr>
                    </a:p>
                  </a:txBody>
                  <a:tcPr anchor="ctr">
                    <a:solidFill>
                      <a:srgbClr val="F9B491"/>
                    </a:solidFill>
                  </a:tcPr>
                </a:tc>
                <a:tc>
                  <a:txBody>
                    <a:bodyPr/>
                    <a:lstStyle/>
                    <a:p>
                      <a:pPr algn="ctr" fontAlgn="ctr"/>
                      <a:r>
                        <a:rPr lang="it-IT" sz="1400" b="0" i="0" u="none" strike="noStrike" dirty="0">
                          <a:solidFill>
                            <a:srgbClr val="000000"/>
                          </a:solidFill>
                          <a:effectLst/>
                          <a:latin typeface="Aptos" panose="020B0004020202020204" pitchFamily="34" charset="0"/>
                        </a:rPr>
                        <a:t>Zone di pertinenza Medio Rischio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indent="0" algn="just" fontAlgn="ctr">
                        <a:buFont typeface="Courier New" panose="02070309020205020404" pitchFamily="49" charset="0"/>
                        <a:buNone/>
                      </a:pPr>
                      <a:r>
                        <a:rPr lang="it-IT" sz="1200" b="0" i="0" u="none" strike="noStrike" dirty="0">
                          <a:solidFill>
                            <a:srgbClr val="000000"/>
                          </a:solidFill>
                          <a:effectLst/>
                          <a:latin typeface="Aptos" panose="020B0004020202020204" pitchFamily="34" charset="0"/>
                        </a:rPr>
                        <a:t>Locali afferenti al Medio Rischio quali: stanze di degenza, medicherie, magazzini e depositi, guardiole, sale di lavoro degli infermieri, tisanerie, cucinette, sale ristoro, servizi igienici, altri locali di reparto; corridoi, sale di attesa e altri locali interni al Medio Rischio</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666381"/>
                  </a:ext>
                </a:extLst>
              </a:tr>
            </a:tbl>
          </a:graphicData>
        </a:graphic>
      </p:graphicFrame>
    </p:spTree>
    <p:extLst>
      <p:ext uri="{BB962C8B-B14F-4D97-AF65-F5344CB8AC3E}">
        <p14:creationId xmlns:p14="http://schemas.microsoft.com/office/powerpoint/2010/main" val="994073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B1BDC2E-A3A4-4B0B-9385-968F81599835}"/>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Aree di rischio e frequenze (5/5)</a:t>
            </a:r>
            <a:endParaRPr lang="it-IT" sz="2400" b="1" dirty="0">
              <a:solidFill>
                <a:schemeClr val="tx2">
                  <a:lumMod val="50000"/>
                </a:schemeClr>
              </a:solidFill>
              <a:latin typeface="Aptos" panose="020B0004020202020204" pitchFamily="34" charset="0"/>
              <a:ea typeface="+mj-ea"/>
            </a:endParaRPr>
          </a:p>
        </p:txBody>
      </p:sp>
      <p:graphicFrame>
        <p:nvGraphicFramePr>
          <p:cNvPr id="2" name="Table 1">
            <a:extLst>
              <a:ext uri="{FF2B5EF4-FFF2-40B4-BE49-F238E27FC236}">
                <a16:creationId xmlns:a16="http://schemas.microsoft.com/office/drawing/2014/main" id="{126DACA9-6EE5-F8AE-869C-DDC395052485}"/>
              </a:ext>
            </a:extLst>
          </p:cNvPr>
          <p:cNvGraphicFramePr>
            <a:graphicFrameLocks noGrp="1"/>
          </p:cNvGraphicFramePr>
          <p:nvPr>
            <p:extLst>
              <p:ext uri="{D42A27DB-BD31-4B8C-83A1-F6EECF244321}">
                <p14:modId xmlns:p14="http://schemas.microsoft.com/office/powerpoint/2010/main" val="3153889540"/>
              </p:ext>
            </p:extLst>
          </p:nvPr>
        </p:nvGraphicFramePr>
        <p:xfrm>
          <a:off x="649800" y="966800"/>
          <a:ext cx="7844400" cy="5518245"/>
        </p:xfrm>
        <a:graphic>
          <a:graphicData uri="http://schemas.openxmlformats.org/drawingml/2006/table">
            <a:tbl>
              <a:tblPr>
                <a:tableStyleId>{5C22544A-7EE6-4342-B048-85BDC9FD1C3A}</a:tableStyleId>
              </a:tblPr>
              <a:tblGrid>
                <a:gridCol w="1022863">
                  <a:extLst>
                    <a:ext uri="{9D8B030D-6E8A-4147-A177-3AD203B41FA5}">
                      <a16:colId xmlns:a16="http://schemas.microsoft.com/office/drawing/2014/main" val="3876017152"/>
                    </a:ext>
                  </a:extLst>
                </a:gridCol>
                <a:gridCol w="1376081">
                  <a:extLst>
                    <a:ext uri="{9D8B030D-6E8A-4147-A177-3AD203B41FA5}">
                      <a16:colId xmlns:a16="http://schemas.microsoft.com/office/drawing/2014/main" val="473242903"/>
                    </a:ext>
                  </a:extLst>
                </a:gridCol>
                <a:gridCol w="5445456">
                  <a:extLst>
                    <a:ext uri="{9D8B030D-6E8A-4147-A177-3AD203B41FA5}">
                      <a16:colId xmlns:a16="http://schemas.microsoft.com/office/drawing/2014/main" val="1719595812"/>
                    </a:ext>
                  </a:extLst>
                </a:gridCol>
              </a:tblGrid>
              <a:tr h="521069">
                <a:tc>
                  <a:txBody>
                    <a:bodyPr/>
                    <a:lstStyle/>
                    <a:p>
                      <a:pPr algn="ctr"/>
                      <a:r>
                        <a:rPr lang="it-IT" sz="1400" b="1" dirty="0">
                          <a:latin typeface="Aptos" panose="020B0004020202020204" pitchFamily="34" charset="0"/>
                        </a:rPr>
                        <a:t>Area di rischio</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it-IT" sz="1400" b="1" dirty="0">
                          <a:latin typeface="Aptos" panose="020B0004020202020204" pitchFamily="34" charset="0"/>
                        </a:rPr>
                        <a:t>Tipologia superfice</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it-IT" sz="1400" b="1" dirty="0">
                          <a:latin typeface="Aptos" panose="020B0004020202020204" pitchFamily="34" charset="0"/>
                        </a:rPr>
                        <a:t>Dettaglio aree ricomprese</a:t>
                      </a:r>
                      <a:endParaRPr lang="en-US" sz="1400" b="1" dirty="0">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25582684"/>
                  </a:ext>
                </a:extLst>
              </a:tr>
              <a:tr h="760244">
                <a:tc rowSpan="6">
                  <a:txBody>
                    <a:bodyPr/>
                    <a:lstStyle/>
                    <a:p>
                      <a:pPr algn="ctr" fontAlgn="ctr"/>
                      <a:r>
                        <a:rPr lang="it-IT" sz="1400" b="1" u="none" strike="noStrike" dirty="0">
                          <a:effectLst/>
                          <a:latin typeface="Aptos" panose="020B0004020202020204" pitchFamily="34" charset="0"/>
                        </a:rPr>
                        <a:t>Basso Rischio</a:t>
                      </a:r>
                    </a:p>
                    <a:p>
                      <a:pPr algn="ctr" fontAlgn="ctr"/>
                      <a:r>
                        <a:rPr lang="it-IT" sz="1400" b="1" u="none" strike="noStrike" dirty="0">
                          <a:effectLst/>
                          <a:latin typeface="Aptos" panose="020B0004020202020204" pitchFamily="34" charset="0"/>
                        </a:rPr>
                        <a:t>(BR)</a:t>
                      </a:r>
                      <a:endParaRPr lang="it-IT" sz="1400" b="1" i="1" u="none" strike="noStrike" dirty="0">
                        <a:solidFill>
                          <a:srgbClr val="000000"/>
                        </a:solidFill>
                        <a:effectLst/>
                        <a:latin typeface="Aptos" panose="020B0004020202020204" pitchFamily="34" charset="0"/>
                      </a:endParaRPr>
                    </a:p>
                  </a:txBody>
                  <a:tcPr marL="4416" marR="4416" marT="4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4">
                  <a:txBody>
                    <a:bodyPr/>
                    <a:lstStyle/>
                    <a:p>
                      <a:pPr algn="ctr" fontAlgn="ctr"/>
                      <a:r>
                        <a:rPr lang="it-IT" sz="1400" b="0" u="none" strike="noStrike" dirty="0">
                          <a:effectLst/>
                          <a:latin typeface="Aptos" panose="020B0004020202020204" pitchFamily="34" charset="0"/>
                        </a:rPr>
                        <a:t>Uffici e locali a Basso Rischio</a:t>
                      </a:r>
                      <a:endParaRPr lang="it-IT" sz="1400" b="0" i="1" u="none" strike="noStrike" dirty="0">
                        <a:solidFill>
                          <a:srgbClr val="000000"/>
                        </a:solidFill>
                        <a:effectLst/>
                        <a:latin typeface="Aptos" panose="020B0004020202020204" pitchFamily="34" charset="0"/>
                      </a:endParaRPr>
                    </a:p>
                  </a:txBody>
                  <a:tcPr marL="4416" marR="4416" marT="4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just" fontAlgn="ctr"/>
                      <a:r>
                        <a:rPr lang="it-IT" sz="1200" u="none" strike="noStrike" dirty="0">
                          <a:effectLst/>
                          <a:latin typeface="Aptos" panose="020B0004020202020204" pitchFamily="34" charset="0"/>
                        </a:rPr>
                        <a:t>Case di comunità (locali adibiti ad attività amministrativa ed aree comuni), Servizio Farmacia (locali adibiti ad attività amministrativa ed aree di stoccaggio materiali); Centro diurno, SERD, CPS (locali adibiti ad attività amministrativa); Servizio di medicina legale; </a:t>
                      </a:r>
                      <a:endParaRPr lang="it-IT" sz="1200" b="0" i="0" u="none" strike="noStrike" dirty="0">
                        <a:solidFill>
                          <a:srgbClr val="000000"/>
                        </a:solidFill>
                        <a:effectLst/>
                        <a:latin typeface="Aptos" panose="020B0004020202020204" pitchFamily="34" charset="0"/>
                      </a:endParaRPr>
                    </a:p>
                  </a:txBody>
                  <a:tcPr marL="72000" marR="72000" marT="4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7704129"/>
                  </a:ext>
                </a:extLst>
              </a:tr>
              <a:tr h="556161">
                <a:tc vMerge="1">
                  <a:txBody>
                    <a:bodyPr/>
                    <a:lstStyle/>
                    <a:p>
                      <a:endParaRPr lang="en-US"/>
                    </a:p>
                  </a:txBody>
                  <a:tcPr/>
                </a:tc>
                <a:tc vMerge="1">
                  <a:txBody>
                    <a:bodyPr/>
                    <a:lstStyle/>
                    <a:p>
                      <a:endParaRPr lang="en-US"/>
                    </a:p>
                  </a:txBody>
                  <a:tcPr/>
                </a:tc>
                <a:tc>
                  <a:txBody>
                    <a:bodyPr/>
                    <a:lstStyle/>
                    <a:p>
                      <a:pPr algn="just" fontAlgn="ctr"/>
                      <a:r>
                        <a:rPr lang="it-IT" sz="1200" u="none" strike="noStrike" dirty="0">
                          <a:effectLst/>
                          <a:latin typeface="Aptos" panose="020B0004020202020204" pitchFamily="34" charset="0"/>
                        </a:rPr>
                        <a:t>Studi medici non adibiti a visite ambulatoriali; ambulatori a basso rischio (es. consultori); Chiesa e appartamenti personale religioso; stanze Medici di guardia; Aree comuni e montacarichi</a:t>
                      </a:r>
                      <a:endParaRPr lang="it-IT" sz="1200" b="0" i="0" u="none" strike="noStrike" dirty="0">
                        <a:solidFill>
                          <a:srgbClr val="000000"/>
                        </a:solidFill>
                        <a:effectLst/>
                        <a:latin typeface="Aptos" panose="020B0004020202020204" pitchFamily="34" charset="0"/>
                      </a:endParaRPr>
                    </a:p>
                  </a:txBody>
                  <a:tcPr marL="72000" marR="72000" marT="4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7982409"/>
                  </a:ext>
                </a:extLst>
              </a:tr>
              <a:tr h="372254">
                <a:tc vMerge="1">
                  <a:txBody>
                    <a:bodyPr/>
                    <a:lstStyle/>
                    <a:p>
                      <a:endParaRPr lang="en-US"/>
                    </a:p>
                  </a:txBody>
                  <a:tcPr/>
                </a:tc>
                <a:tc vMerge="1">
                  <a:txBody>
                    <a:bodyPr/>
                    <a:lstStyle/>
                    <a:p>
                      <a:endParaRPr lang="en-US"/>
                    </a:p>
                  </a:txBody>
                  <a:tcPr/>
                </a:tc>
                <a:tc>
                  <a:txBody>
                    <a:bodyPr/>
                    <a:lstStyle/>
                    <a:p>
                      <a:pPr algn="just" fontAlgn="ctr"/>
                      <a:r>
                        <a:rPr lang="it-IT" sz="1200" u="none" strike="noStrike" dirty="0">
                          <a:effectLst/>
                          <a:latin typeface="Aptos" panose="020B0004020202020204" pitchFamily="34" charset="0"/>
                        </a:rPr>
                        <a:t>Locali manutentori e officine; archivi clinici con presenza continuativa personale</a:t>
                      </a:r>
                      <a:endParaRPr lang="it-IT" sz="1200" b="0" i="0" u="none" strike="noStrike" dirty="0">
                        <a:solidFill>
                          <a:srgbClr val="000000"/>
                        </a:solidFill>
                        <a:effectLst/>
                        <a:latin typeface="Aptos" panose="020B0004020202020204" pitchFamily="34" charset="0"/>
                      </a:endParaRPr>
                    </a:p>
                  </a:txBody>
                  <a:tcPr marL="72000" marR="72000" marT="4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3474138"/>
                  </a:ext>
                </a:extLst>
              </a:tr>
              <a:tr h="253415">
                <a:tc vMerge="1">
                  <a:txBody>
                    <a:bodyPr/>
                    <a:lstStyle/>
                    <a:p>
                      <a:endParaRPr lang="en-US"/>
                    </a:p>
                  </a:txBody>
                  <a:tcPr/>
                </a:tc>
                <a:tc vMerge="1">
                  <a:txBody>
                    <a:bodyPr/>
                    <a:lstStyle/>
                    <a:p>
                      <a:endParaRPr lang="en-US"/>
                    </a:p>
                  </a:txBody>
                  <a:tcPr/>
                </a:tc>
                <a:tc>
                  <a:txBody>
                    <a:bodyPr/>
                    <a:lstStyle/>
                    <a:p>
                      <a:pPr algn="just" fontAlgn="ctr"/>
                      <a:r>
                        <a:rPr lang="it-IT" sz="1200" u="none" strike="noStrike" dirty="0">
                          <a:effectLst/>
                          <a:latin typeface="Aptos" panose="020B0004020202020204" pitchFamily="34" charset="0"/>
                        </a:rPr>
                        <a:t>Locali tecnici; archivi clinici senza presenza continuativa personale </a:t>
                      </a:r>
                      <a:endParaRPr lang="it-IT" sz="1200" b="0" i="0" u="none" strike="noStrike" dirty="0">
                        <a:solidFill>
                          <a:srgbClr val="000000"/>
                        </a:solidFill>
                        <a:effectLst/>
                        <a:latin typeface="Aptos" panose="020B0004020202020204" pitchFamily="34" charset="0"/>
                      </a:endParaRPr>
                    </a:p>
                  </a:txBody>
                  <a:tcPr marL="72000" marR="72000" marT="4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0197624"/>
                  </a:ext>
                </a:extLst>
              </a:tr>
              <a:tr h="372254">
                <a:tc vMerge="1">
                  <a:txBody>
                    <a:bodyPr/>
                    <a:lstStyle/>
                    <a:p>
                      <a:endParaRPr lang="en-US"/>
                    </a:p>
                  </a:txBody>
                  <a:tcPr/>
                </a:tc>
                <a:tc rowSpan="2">
                  <a:txBody>
                    <a:bodyPr/>
                    <a:lstStyle/>
                    <a:p>
                      <a:pPr algn="ctr" fontAlgn="ctr"/>
                      <a:r>
                        <a:rPr lang="it-IT" sz="1400" b="0" u="none" strike="noStrike" dirty="0">
                          <a:effectLst/>
                          <a:latin typeface="Aptos" panose="020B0004020202020204" pitchFamily="34" charset="0"/>
                        </a:rPr>
                        <a:t>Spazi connettivi e altri ambienti a Basso Rischio</a:t>
                      </a:r>
                      <a:endParaRPr lang="it-IT" sz="1400" b="0" i="1" u="none" strike="noStrike" dirty="0">
                        <a:solidFill>
                          <a:srgbClr val="000000"/>
                        </a:solidFill>
                        <a:effectLst/>
                        <a:latin typeface="Aptos" panose="020B0004020202020204" pitchFamily="34" charset="0"/>
                      </a:endParaRPr>
                    </a:p>
                  </a:txBody>
                  <a:tcPr marL="4416" marR="4416" marT="4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just" fontAlgn="ctr"/>
                      <a:r>
                        <a:rPr lang="it-IT" sz="1200" u="none" strike="noStrike" dirty="0">
                          <a:effectLst/>
                          <a:latin typeface="Aptos" panose="020B0004020202020204" pitchFamily="34" charset="0"/>
                        </a:rPr>
                        <a:t>Sale convegni e sale riunioni; biblioteche e aule; segreterie; portinerie e centralini, centro elaborazione dati</a:t>
                      </a:r>
                      <a:endParaRPr lang="it-IT" sz="1200" b="0" i="0" u="none" strike="noStrike" dirty="0">
                        <a:solidFill>
                          <a:srgbClr val="000000"/>
                        </a:solidFill>
                        <a:effectLst/>
                        <a:latin typeface="Aptos" panose="020B0004020202020204" pitchFamily="34" charset="0"/>
                      </a:endParaRPr>
                    </a:p>
                  </a:txBody>
                  <a:tcPr marL="72000" marR="72000" marT="4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818456"/>
                  </a:ext>
                </a:extLst>
              </a:tr>
              <a:tr h="832649">
                <a:tc vMerge="1">
                  <a:txBody>
                    <a:bodyPr/>
                    <a:lstStyle/>
                    <a:p>
                      <a:endParaRPr lang="en-US"/>
                    </a:p>
                  </a:txBody>
                  <a:tcPr/>
                </a:tc>
                <a:tc vMerge="1">
                  <a:txBody>
                    <a:bodyPr/>
                    <a:lstStyle/>
                    <a:p>
                      <a:endParaRPr lang="en-US"/>
                    </a:p>
                  </a:txBody>
                  <a:tcPr/>
                </a:tc>
                <a:tc>
                  <a:txBody>
                    <a:bodyPr/>
                    <a:lstStyle/>
                    <a:p>
                      <a:pPr algn="just" fontAlgn="b"/>
                      <a:r>
                        <a:rPr lang="it-IT" sz="1200" u="none" strike="noStrike" dirty="0">
                          <a:effectLst/>
                          <a:latin typeface="Aptos" panose="020B0004020202020204" pitchFamily="34" charset="0"/>
                        </a:rPr>
                        <a:t>Magazzini generali, magazzino economale, locali di deposito (es. carrozzine) e aree logistiche di ricevimento merci; Sotterranei ad alta e bassa percorrenza; Locali deposito congelatori/frigo-biologici; Rampe/scale di accesso e di uscita coperte o scoperte; Scale di emergenza interne (compresi pianerottoli interni);</a:t>
                      </a:r>
                      <a:endParaRPr lang="it-IT" sz="1200" b="0" i="0" u="none" strike="noStrike" dirty="0">
                        <a:solidFill>
                          <a:srgbClr val="000000"/>
                        </a:solidFill>
                        <a:effectLst/>
                        <a:latin typeface="Aptos" panose="020B0004020202020204" pitchFamily="34" charset="0"/>
                      </a:endParaRPr>
                    </a:p>
                  </a:txBody>
                  <a:tcPr marL="72000" marR="72000" marT="4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4908280"/>
                  </a:ext>
                </a:extLst>
              </a:tr>
              <a:tr h="216000">
                <a:tc rowSpan="7">
                  <a:txBody>
                    <a:bodyPr/>
                    <a:lstStyle/>
                    <a:p>
                      <a:pPr algn="ctr" fontAlgn="ctr"/>
                      <a:r>
                        <a:rPr lang="en-US" sz="1400" b="1" i="0" u="none" strike="noStrike" dirty="0">
                          <a:solidFill>
                            <a:srgbClr val="000000"/>
                          </a:solidFill>
                          <a:effectLst/>
                          <a:latin typeface="Aptos" panose="020B0004020202020204" pitchFamily="34" charset="0"/>
                        </a:rPr>
                        <a:t>Aree </a:t>
                      </a:r>
                      <a:r>
                        <a:rPr lang="en-US" sz="1400" b="1" i="0" u="none" strike="noStrike" dirty="0" err="1">
                          <a:solidFill>
                            <a:srgbClr val="000000"/>
                          </a:solidFill>
                          <a:effectLst/>
                          <a:latin typeface="Aptos" panose="020B0004020202020204" pitchFamily="34" charset="0"/>
                        </a:rPr>
                        <a:t>esterne</a:t>
                      </a:r>
                      <a:r>
                        <a:rPr lang="en-US" sz="1400" b="1" i="0" u="none" strike="noStrike" dirty="0">
                          <a:solidFill>
                            <a:srgbClr val="000000"/>
                          </a:solidFill>
                          <a:effectLst/>
                          <a:latin typeface="Aptos" panose="020B0004020202020204" pitchFamily="34" charset="0"/>
                        </a:rPr>
                        <a:t> (AE)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7">
                  <a:txBody>
                    <a:bodyPr/>
                    <a:lstStyle/>
                    <a:p>
                      <a:pPr algn="ctr" fontAlgn="b"/>
                      <a:r>
                        <a:rPr lang="it-IT" sz="1400" b="0" i="0" u="none" strike="noStrike" dirty="0">
                          <a:solidFill>
                            <a:srgbClr val="000000"/>
                          </a:solidFill>
                          <a:effectLst/>
                          <a:latin typeface="Aptos" panose="020B0004020202020204" pitchFamily="34" charset="0"/>
                        </a:rPr>
                        <a:t>Aree esterne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fontAlgn="b"/>
                      <a:r>
                        <a:rPr lang="it-IT" sz="1200" b="0" i="0" u="none" strike="noStrike" dirty="0">
                          <a:solidFill>
                            <a:srgbClr val="000000"/>
                          </a:solidFill>
                          <a:effectLst/>
                          <a:latin typeface="Aptos" panose="020B0004020202020204" pitchFamily="34" charset="0"/>
                        </a:rPr>
                        <a:t>Rampe e atrii di accesso agli ingressi e loro adiacenze, uscite di emergenza, </a:t>
                      </a: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5705899"/>
                  </a:ext>
                </a:extLst>
              </a:tr>
              <a:tr h="2520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pPr algn="l"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fontAlgn="b"/>
                      <a:r>
                        <a:rPr lang="en-US" sz="1200" b="0" i="0" u="none" strike="noStrike" dirty="0" err="1">
                          <a:solidFill>
                            <a:srgbClr val="000000"/>
                          </a:solidFill>
                          <a:effectLst/>
                          <a:latin typeface="Aptos" panose="020B0004020202020204" pitchFamily="34" charset="0"/>
                        </a:rPr>
                        <a:t>Terrazzi</a:t>
                      </a:r>
                      <a:r>
                        <a:rPr lang="en-US" sz="1200" b="0" i="0" u="none" strike="noStrike" dirty="0">
                          <a:solidFill>
                            <a:srgbClr val="000000"/>
                          </a:solidFill>
                          <a:effectLst/>
                          <a:latin typeface="Aptos" panose="020B0004020202020204" pitchFamily="34" charset="0"/>
                        </a:rPr>
                        <a:t>, </a:t>
                      </a:r>
                      <a:r>
                        <a:rPr lang="en-US" sz="1200" b="0" i="0" u="none" strike="noStrike" dirty="0" err="1">
                          <a:solidFill>
                            <a:srgbClr val="000000"/>
                          </a:solidFill>
                          <a:effectLst/>
                          <a:latin typeface="Aptos" panose="020B0004020202020204" pitchFamily="34" charset="0"/>
                        </a:rPr>
                        <a:t>balconi</a:t>
                      </a:r>
                      <a:endParaRPr lang="en-US" sz="1200" b="0" i="0" u="none" strike="noStrike" dirty="0">
                        <a:solidFill>
                          <a:srgbClr val="000000"/>
                        </a:solidFill>
                        <a:effectLst/>
                        <a:latin typeface="Aptos" panose="020B00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246961"/>
                  </a:ext>
                </a:extLst>
              </a:tr>
              <a:tr h="374199">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pPr algn="l" fontAlgn="b"/>
                      <a:endParaRPr lang="it-IT"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fontAlgn="b"/>
                      <a:r>
                        <a:rPr lang="it-IT" sz="1200" b="0" i="0" u="none" strike="noStrike" dirty="0">
                          <a:solidFill>
                            <a:srgbClr val="000000"/>
                          </a:solidFill>
                          <a:effectLst/>
                          <a:latin typeface="Aptos" panose="020B0004020202020204" pitchFamily="34" charset="0"/>
                        </a:rPr>
                        <a:t>Marciapiedi, pensiline, porticati, viali, piazzali, parcheggi e viabilità carraia; cortili e cortili non accessibili</a:t>
                      </a: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617044"/>
                  </a:ext>
                </a:extLst>
              </a:tr>
              <a:tr h="2520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pPr algn="l" fontAlgn="b"/>
                      <a:endParaRPr lang="it-IT"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fontAlgn="b"/>
                      <a:r>
                        <a:rPr lang="it-IT" sz="1200" b="0" i="0" u="none" strike="noStrike" dirty="0">
                          <a:solidFill>
                            <a:srgbClr val="000000"/>
                          </a:solidFill>
                          <a:effectLst/>
                          <a:latin typeface="Aptos" panose="020B0004020202020204" pitchFamily="34" charset="0"/>
                        </a:rPr>
                        <a:t>Vetri e vetrate esterne raggiungibili da terra</a:t>
                      </a: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8993131"/>
                  </a:ext>
                </a:extLst>
              </a:tr>
              <a:tr h="2520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pPr algn="l" fontAlgn="b"/>
                      <a:endParaRPr lang="it-IT"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fontAlgn="b"/>
                      <a:r>
                        <a:rPr lang="it-IT" sz="1200" b="0" i="0" u="none" strike="noStrike" dirty="0">
                          <a:solidFill>
                            <a:srgbClr val="000000"/>
                          </a:solidFill>
                          <a:effectLst/>
                          <a:latin typeface="Aptos" panose="020B0004020202020204" pitchFamily="34" charset="0"/>
                        </a:rPr>
                        <a:t>Vetri e vetrate esterne non raggiungibili da terra</a:t>
                      </a: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581124"/>
                  </a:ext>
                </a:extLst>
              </a:tr>
              <a:tr h="2520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fontAlgn="b"/>
                      <a:r>
                        <a:rPr lang="it-IT" sz="1200" b="0" i="0" u="none" strike="noStrike" dirty="0">
                          <a:solidFill>
                            <a:srgbClr val="000000"/>
                          </a:solidFill>
                          <a:effectLst/>
                          <a:latin typeface="Aptos" panose="020B0004020202020204" pitchFamily="34" charset="0"/>
                        </a:rPr>
                        <a:t>Scale esterne e di sicurezza; pozzi luce, vani tecnici perimetrali (scannafossi);</a:t>
                      </a: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537521"/>
                  </a:ext>
                </a:extLst>
              </a:tr>
              <a:tr h="25200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endParaRPr dirty="0"/>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fontAlgn="b"/>
                      <a:r>
                        <a:rPr lang="it-IT" sz="1200" b="0" i="0" u="none" strike="noStrike" dirty="0">
                          <a:solidFill>
                            <a:srgbClr val="000000"/>
                          </a:solidFill>
                          <a:effectLst/>
                          <a:latin typeface="Aptos" panose="020B0004020202020204" pitchFamily="34" charset="0"/>
                        </a:rPr>
                        <a:t>Zona sosta ambulanze,  depositi temporanei rifiuti; </a:t>
                      </a: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7197695"/>
                  </a:ext>
                </a:extLst>
              </a:tr>
            </a:tbl>
          </a:graphicData>
        </a:graphic>
      </p:graphicFrame>
    </p:spTree>
    <p:extLst>
      <p:ext uri="{BB962C8B-B14F-4D97-AF65-F5344CB8AC3E}">
        <p14:creationId xmlns:p14="http://schemas.microsoft.com/office/powerpoint/2010/main" val="2315946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37842-AFB1-52ED-5D95-C3CC7455CCD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9F0D832-48C5-22F7-1A90-91910E822CE8}"/>
              </a:ext>
            </a:extLst>
          </p:cNvPr>
          <p:cNvSpPr/>
          <p:nvPr/>
        </p:nvSpPr>
        <p:spPr>
          <a:xfrm>
            <a:off x="685800" y="5184688"/>
            <a:ext cx="6024880" cy="711200"/>
          </a:xfrm>
          <a:prstGeom prst="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ptos" panose="020B0004020202020204" pitchFamily="34" charset="0"/>
            </a:endParaRPr>
          </a:p>
        </p:txBody>
      </p:sp>
      <p:sp>
        <p:nvSpPr>
          <p:cNvPr id="6" name="Rectangle 2">
            <a:extLst>
              <a:ext uri="{FF2B5EF4-FFF2-40B4-BE49-F238E27FC236}">
                <a16:creationId xmlns:a16="http://schemas.microsoft.com/office/drawing/2014/main" id="{D9056054-836A-B483-D5AB-DF5A5FDFB5FF}"/>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Indice dei contenuti</a:t>
            </a:r>
            <a:endParaRPr lang="it-IT" sz="2400" b="1" dirty="0">
              <a:solidFill>
                <a:schemeClr val="tx2">
                  <a:lumMod val="50000"/>
                </a:schemeClr>
              </a:solidFill>
              <a:latin typeface="Aptos" panose="020B0004020202020204" pitchFamily="34" charset="0"/>
              <a:ea typeface="+mj-ea"/>
            </a:endParaRPr>
          </a:p>
        </p:txBody>
      </p:sp>
      <p:sp>
        <p:nvSpPr>
          <p:cNvPr id="2" name="Rectangle 1">
            <a:extLst>
              <a:ext uri="{FF2B5EF4-FFF2-40B4-BE49-F238E27FC236}">
                <a16:creationId xmlns:a16="http://schemas.microsoft.com/office/drawing/2014/main" id="{A7BC7BAC-893B-7CAC-591F-2754E2C2AD2D}"/>
              </a:ext>
            </a:extLst>
          </p:cNvPr>
          <p:cNvSpPr/>
          <p:nvPr/>
        </p:nvSpPr>
        <p:spPr>
          <a:xfrm>
            <a:off x="685800" y="1011945"/>
            <a:ext cx="863600" cy="5227490"/>
          </a:xfrm>
          <a:prstGeom prst="rect">
            <a:avLst/>
          </a:prstGeom>
          <a:solidFill>
            <a:srgbClr val="4F81BD">
              <a:alpha val="1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 name="TextBox 7">
            <a:extLst>
              <a:ext uri="{FF2B5EF4-FFF2-40B4-BE49-F238E27FC236}">
                <a16:creationId xmlns:a16="http://schemas.microsoft.com/office/drawing/2014/main" id="{EF9C69A0-0579-961A-4A2F-AC1072149E44}"/>
              </a:ext>
            </a:extLst>
          </p:cNvPr>
          <p:cNvSpPr txBox="1"/>
          <p:nvPr/>
        </p:nvSpPr>
        <p:spPr>
          <a:xfrm>
            <a:off x="1645920" y="2082396"/>
            <a:ext cx="4968240" cy="430887"/>
          </a:xfrm>
          <a:prstGeom prst="rect">
            <a:avLst/>
          </a:prstGeom>
          <a:noFill/>
        </p:spPr>
        <p:txBody>
          <a:bodyPr wrap="square" rtlCol="0">
            <a:spAutoFit/>
          </a:bodyPr>
          <a:lstStyle/>
          <a:p>
            <a:r>
              <a:rPr lang="it-IT" sz="2200" b="1" dirty="0">
                <a:solidFill>
                  <a:schemeClr val="tx2"/>
                </a:solidFill>
                <a:latin typeface="Aptos" panose="020B0004020202020204" pitchFamily="34" charset="0"/>
              </a:rPr>
              <a:t>Oggetto di gara</a:t>
            </a:r>
            <a:endParaRPr lang="en-US" sz="2200" b="1" dirty="0">
              <a:solidFill>
                <a:schemeClr val="tx2"/>
              </a:solidFill>
              <a:latin typeface="Aptos" panose="020B0004020202020204" pitchFamily="34" charset="0"/>
            </a:endParaRPr>
          </a:p>
        </p:txBody>
      </p:sp>
      <p:sp>
        <p:nvSpPr>
          <p:cNvPr id="9" name="TextBox 8">
            <a:extLst>
              <a:ext uri="{FF2B5EF4-FFF2-40B4-BE49-F238E27FC236}">
                <a16:creationId xmlns:a16="http://schemas.microsoft.com/office/drawing/2014/main" id="{435A92BF-F41F-6A30-3FBD-56552F99FE7A}"/>
              </a:ext>
            </a:extLst>
          </p:cNvPr>
          <p:cNvSpPr txBox="1"/>
          <p:nvPr/>
        </p:nvSpPr>
        <p:spPr>
          <a:xfrm>
            <a:off x="878840" y="1338104"/>
            <a:ext cx="670560" cy="461665"/>
          </a:xfrm>
          <a:prstGeom prst="rect">
            <a:avLst/>
          </a:prstGeom>
          <a:noFill/>
        </p:spPr>
        <p:txBody>
          <a:bodyPr wrap="square" rtlCol="0">
            <a:spAutoFit/>
          </a:bodyPr>
          <a:lstStyle/>
          <a:p>
            <a:r>
              <a:rPr lang="it-IT" sz="2400" b="1" dirty="0">
                <a:solidFill>
                  <a:schemeClr val="tx2"/>
                </a:solidFill>
                <a:latin typeface="Aptos" panose="020B0004020202020204" pitchFamily="34" charset="0"/>
              </a:rPr>
              <a:t>1.</a:t>
            </a:r>
            <a:endParaRPr lang="en-US" sz="2400" b="1" dirty="0">
              <a:solidFill>
                <a:schemeClr val="tx2"/>
              </a:solidFill>
              <a:latin typeface="Aptos" panose="020B0004020202020204" pitchFamily="34" charset="0"/>
            </a:endParaRPr>
          </a:p>
        </p:txBody>
      </p:sp>
      <p:sp>
        <p:nvSpPr>
          <p:cNvPr id="10" name="TextBox 9">
            <a:extLst>
              <a:ext uri="{FF2B5EF4-FFF2-40B4-BE49-F238E27FC236}">
                <a16:creationId xmlns:a16="http://schemas.microsoft.com/office/drawing/2014/main" id="{89078678-E135-17A3-825F-991B0C4372DD}"/>
              </a:ext>
            </a:extLst>
          </p:cNvPr>
          <p:cNvSpPr txBox="1"/>
          <p:nvPr/>
        </p:nvSpPr>
        <p:spPr>
          <a:xfrm>
            <a:off x="1645920" y="2759502"/>
            <a:ext cx="4968240" cy="461665"/>
          </a:xfrm>
          <a:prstGeom prst="rect">
            <a:avLst/>
          </a:prstGeom>
          <a:noFill/>
        </p:spPr>
        <p:txBody>
          <a:bodyPr wrap="square" rtlCol="0">
            <a:spAutoFit/>
          </a:bodyPr>
          <a:lstStyle/>
          <a:p>
            <a:r>
              <a:rPr lang="it-IT" sz="2200" b="1" dirty="0">
                <a:solidFill>
                  <a:schemeClr val="tx2"/>
                </a:solidFill>
                <a:latin typeface="Aptos" panose="020B0004020202020204" pitchFamily="34" charset="0"/>
              </a:rPr>
              <a:t>Suddivisione</a:t>
            </a:r>
            <a:r>
              <a:rPr lang="it-IT" sz="2400" b="1" dirty="0">
                <a:solidFill>
                  <a:schemeClr val="bg1"/>
                </a:solidFill>
                <a:latin typeface="Aptos" panose="020B0004020202020204" pitchFamily="34" charset="0"/>
              </a:rPr>
              <a:t> </a:t>
            </a:r>
            <a:r>
              <a:rPr lang="it-IT" sz="2200" b="1" dirty="0">
                <a:solidFill>
                  <a:schemeClr val="tx2"/>
                </a:solidFill>
                <a:latin typeface="Aptos" panose="020B0004020202020204" pitchFamily="34" charset="0"/>
              </a:rPr>
              <a:t>in lotti</a:t>
            </a:r>
            <a:endParaRPr lang="en-US" sz="2200" b="1" dirty="0">
              <a:solidFill>
                <a:schemeClr val="tx2"/>
              </a:solidFill>
              <a:latin typeface="Aptos" panose="020B0004020202020204" pitchFamily="34" charset="0"/>
            </a:endParaRPr>
          </a:p>
        </p:txBody>
      </p:sp>
      <p:sp>
        <p:nvSpPr>
          <p:cNvPr id="14" name="TextBox 13">
            <a:extLst>
              <a:ext uri="{FF2B5EF4-FFF2-40B4-BE49-F238E27FC236}">
                <a16:creationId xmlns:a16="http://schemas.microsoft.com/office/drawing/2014/main" id="{1E6BCF27-54E5-DBF0-166C-6B4A070EA8D1}"/>
              </a:ext>
            </a:extLst>
          </p:cNvPr>
          <p:cNvSpPr txBox="1"/>
          <p:nvPr/>
        </p:nvSpPr>
        <p:spPr>
          <a:xfrm>
            <a:off x="878840" y="2070878"/>
            <a:ext cx="670560" cy="461665"/>
          </a:xfrm>
          <a:prstGeom prst="rect">
            <a:avLst/>
          </a:prstGeom>
          <a:noFill/>
        </p:spPr>
        <p:txBody>
          <a:bodyPr wrap="square" rtlCol="0">
            <a:spAutoFit/>
          </a:bodyPr>
          <a:lstStyle/>
          <a:p>
            <a:r>
              <a:rPr lang="it-IT" sz="2400" b="1" dirty="0">
                <a:solidFill>
                  <a:schemeClr val="tx2"/>
                </a:solidFill>
                <a:latin typeface="Aptos" panose="020B0004020202020204" pitchFamily="34" charset="0"/>
              </a:rPr>
              <a:t>2.</a:t>
            </a:r>
            <a:endParaRPr lang="en-US" sz="2400" b="1" dirty="0">
              <a:solidFill>
                <a:schemeClr val="tx2"/>
              </a:solidFill>
              <a:latin typeface="Aptos" panose="020B0004020202020204" pitchFamily="34" charset="0"/>
            </a:endParaRPr>
          </a:p>
        </p:txBody>
      </p:sp>
      <p:sp>
        <p:nvSpPr>
          <p:cNvPr id="15" name="TextBox 14">
            <a:extLst>
              <a:ext uri="{FF2B5EF4-FFF2-40B4-BE49-F238E27FC236}">
                <a16:creationId xmlns:a16="http://schemas.microsoft.com/office/drawing/2014/main" id="{1DC96A01-B0F6-96C4-9642-05CB8E6A168A}"/>
              </a:ext>
            </a:extLst>
          </p:cNvPr>
          <p:cNvSpPr txBox="1"/>
          <p:nvPr/>
        </p:nvSpPr>
        <p:spPr>
          <a:xfrm>
            <a:off x="885349" y="2787982"/>
            <a:ext cx="670560" cy="461665"/>
          </a:xfrm>
          <a:prstGeom prst="rect">
            <a:avLst/>
          </a:prstGeom>
          <a:noFill/>
        </p:spPr>
        <p:txBody>
          <a:bodyPr wrap="square" rtlCol="0">
            <a:spAutoFit/>
          </a:bodyPr>
          <a:lstStyle/>
          <a:p>
            <a:r>
              <a:rPr lang="it-IT" sz="2400" b="1" dirty="0">
                <a:solidFill>
                  <a:schemeClr val="tx2"/>
                </a:solidFill>
                <a:latin typeface="Aptos" panose="020B0004020202020204" pitchFamily="34" charset="0"/>
              </a:rPr>
              <a:t>3.</a:t>
            </a:r>
            <a:endParaRPr lang="en-US" sz="2400" b="1" dirty="0">
              <a:solidFill>
                <a:schemeClr val="tx2"/>
              </a:solidFill>
              <a:latin typeface="Aptos" panose="020B0004020202020204" pitchFamily="34" charset="0"/>
            </a:endParaRPr>
          </a:p>
        </p:txBody>
      </p:sp>
      <p:sp>
        <p:nvSpPr>
          <p:cNvPr id="17" name="TextBox 16">
            <a:extLst>
              <a:ext uri="{FF2B5EF4-FFF2-40B4-BE49-F238E27FC236}">
                <a16:creationId xmlns:a16="http://schemas.microsoft.com/office/drawing/2014/main" id="{C14F39CC-3DE7-D844-55E4-17AAB98E9CB8}"/>
              </a:ext>
            </a:extLst>
          </p:cNvPr>
          <p:cNvSpPr txBox="1"/>
          <p:nvPr/>
        </p:nvSpPr>
        <p:spPr>
          <a:xfrm>
            <a:off x="891858" y="3602697"/>
            <a:ext cx="670560" cy="461665"/>
          </a:xfrm>
          <a:prstGeom prst="rect">
            <a:avLst/>
          </a:prstGeom>
          <a:noFill/>
        </p:spPr>
        <p:txBody>
          <a:bodyPr wrap="square" rtlCol="0">
            <a:spAutoFit/>
          </a:bodyPr>
          <a:lstStyle/>
          <a:p>
            <a:r>
              <a:rPr lang="en-US" sz="2400" b="1" dirty="0">
                <a:solidFill>
                  <a:schemeClr val="tx2"/>
                </a:solidFill>
                <a:latin typeface="Aptos" panose="020B0004020202020204" pitchFamily="34" charset="0"/>
              </a:rPr>
              <a:t>4.</a:t>
            </a:r>
            <a:endParaRPr lang="it-IT" sz="2400" b="1" dirty="0">
              <a:solidFill>
                <a:schemeClr val="tx2"/>
              </a:solidFill>
              <a:latin typeface="Aptos" panose="020B0004020202020204" pitchFamily="34" charset="0"/>
            </a:endParaRPr>
          </a:p>
        </p:txBody>
      </p:sp>
      <p:sp>
        <p:nvSpPr>
          <p:cNvPr id="5" name="TextBox 4">
            <a:extLst>
              <a:ext uri="{FF2B5EF4-FFF2-40B4-BE49-F238E27FC236}">
                <a16:creationId xmlns:a16="http://schemas.microsoft.com/office/drawing/2014/main" id="{801DCFEF-0F50-D701-3C9F-AC129672EDC5}"/>
              </a:ext>
            </a:extLst>
          </p:cNvPr>
          <p:cNvSpPr txBox="1"/>
          <p:nvPr/>
        </p:nvSpPr>
        <p:spPr>
          <a:xfrm>
            <a:off x="1645920" y="3609868"/>
            <a:ext cx="4968240" cy="430887"/>
          </a:xfrm>
          <a:prstGeom prst="rect">
            <a:avLst/>
          </a:prstGeom>
          <a:noFill/>
        </p:spPr>
        <p:txBody>
          <a:bodyPr wrap="square" rtlCol="0">
            <a:spAutoFit/>
          </a:bodyPr>
          <a:lstStyle/>
          <a:p>
            <a:r>
              <a:rPr lang="it-IT" sz="2200" b="1" dirty="0">
                <a:solidFill>
                  <a:schemeClr val="tx2"/>
                </a:solidFill>
                <a:latin typeface="Aptos" panose="020B0004020202020204" pitchFamily="34" charset="0"/>
              </a:rPr>
              <a:t>Descrizione dei servizi</a:t>
            </a:r>
            <a:endParaRPr lang="it-IT" sz="2200" b="1" dirty="0">
              <a:solidFill>
                <a:schemeClr val="tx2"/>
              </a:solidFill>
              <a:highlight>
                <a:srgbClr val="FFFF00"/>
              </a:highlight>
              <a:latin typeface="Aptos" panose="020B0004020202020204" pitchFamily="34" charset="0"/>
            </a:endParaRPr>
          </a:p>
        </p:txBody>
      </p:sp>
      <p:sp>
        <p:nvSpPr>
          <p:cNvPr id="7" name="TextBox 6">
            <a:extLst>
              <a:ext uri="{FF2B5EF4-FFF2-40B4-BE49-F238E27FC236}">
                <a16:creationId xmlns:a16="http://schemas.microsoft.com/office/drawing/2014/main" id="{163335EE-E4A0-C8D5-F77D-B968ECF6A0E0}"/>
              </a:ext>
            </a:extLst>
          </p:cNvPr>
          <p:cNvSpPr txBox="1"/>
          <p:nvPr/>
        </p:nvSpPr>
        <p:spPr>
          <a:xfrm>
            <a:off x="885349" y="4381802"/>
            <a:ext cx="670560" cy="461665"/>
          </a:xfrm>
          <a:prstGeom prst="rect">
            <a:avLst/>
          </a:prstGeom>
          <a:noFill/>
        </p:spPr>
        <p:txBody>
          <a:bodyPr wrap="square" rtlCol="0">
            <a:spAutoFit/>
          </a:bodyPr>
          <a:lstStyle/>
          <a:p>
            <a:r>
              <a:rPr lang="en-US" sz="2400" b="1" dirty="0">
                <a:solidFill>
                  <a:schemeClr val="tx2"/>
                </a:solidFill>
                <a:latin typeface="Aptos" panose="020B0004020202020204" pitchFamily="34" charset="0"/>
              </a:rPr>
              <a:t>5.</a:t>
            </a:r>
            <a:endParaRPr lang="it-IT" sz="2400" b="1" dirty="0">
              <a:solidFill>
                <a:schemeClr val="tx2"/>
              </a:solidFill>
              <a:latin typeface="Aptos" panose="020B0004020202020204" pitchFamily="34" charset="0"/>
            </a:endParaRPr>
          </a:p>
        </p:txBody>
      </p:sp>
      <p:sp>
        <p:nvSpPr>
          <p:cNvPr id="4" name="TextBox 3">
            <a:extLst>
              <a:ext uri="{FF2B5EF4-FFF2-40B4-BE49-F238E27FC236}">
                <a16:creationId xmlns:a16="http://schemas.microsoft.com/office/drawing/2014/main" id="{45B4FD6C-3111-B059-FAB0-D18BEBD450ED}"/>
              </a:ext>
            </a:extLst>
          </p:cNvPr>
          <p:cNvSpPr txBox="1"/>
          <p:nvPr/>
        </p:nvSpPr>
        <p:spPr>
          <a:xfrm>
            <a:off x="1597660" y="1342496"/>
            <a:ext cx="4968240" cy="430887"/>
          </a:xfrm>
          <a:prstGeom prst="rect">
            <a:avLst/>
          </a:prstGeom>
          <a:noFill/>
        </p:spPr>
        <p:txBody>
          <a:bodyPr wrap="square" rtlCol="0">
            <a:spAutoFit/>
          </a:bodyPr>
          <a:lstStyle/>
          <a:p>
            <a:r>
              <a:rPr lang="it-IT" sz="2200" b="1" dirty="0">
                <a:solidFill>
                  <a:schemeClr val="tx2"/>
                </a:solidFill>
                <a:latin typeface="Aptos" panose="020B0004020202020204" pitchFamily="34" charset="0"/>
              </a:rPr>
              <a:t>Presentazione dell’iniziativa</a:t>
            </a:r>
            <a:endParaRPr lang="en-US" sz="2200" b="1" dirty="0">
              <a:solidFill>
                <a:schemeClr val="tx2"/>
              </a:solidFill>
              <a:latin typeface="Aptos" panose="020B0004020202020204" pitchFamily="34" charset="0"/>
            </a:endParaRPr>
          </a:p>
        </p:txBody>
      </p:sp>
      <p:sp>
        <p:nvSpPr>
          <p:cNvPr id="13" name="TextBox 12">
            <a:extLst>
              <a:ext uri="{FF2B5EF4-FFF2-40B4-BE49-F238E27FC236}">
                <a16:creationId xmlns:a16="http://schemas.microsoft.com/office/drawing/2014/main" id="{5B237BAF-1D35-472F-5AFB-EA2A37C30932}"/>
              </a:ext>
            </a:extLst>
          </p:cNvPr>
          <p:cNvSpPr txBox="1"/>
          <p:nvPr/>
        </p:nvSpPr>
        <p:spPr>
          <a:xfrm>
            <a:off x="1607456" y="4404705"/>
            <a:ext cx="4968240" cy="430887"/>
          </a:xfrm>
          <a:prstGeom prst="rect">
            <a:avLst/>
          </a:prstGeom>
          <a:noFill/>
        </p:spPr>
        <p:txBody>
          <a:bodyPr wrap="square" rtlCol="0">
            <a:spAutoFit/>
          </a:bodyPr>
          <a:lstStyle/>
          <a:p>
            <a:r>
              <a:rPr lang="it-IT" sz="2200" b="1" dirty="0">
                <a:solidFill>
                  <a:schemeClr val="tx2"/>
                </a:solidFill>
                <a:latin typeface="Aptos" panose="020B0004020202020204" pitchFamily="34" charset="0"/>
              </a:rPr>
              <a:t>Aree di rischio</a:t>
            </a:r>
          </a:p>
        </p:txBody>
      </p:sp>
      <p:sp>
        <p:nvSpPr>
          <p:cNvPr id="3" name="TextBox 6">
            <a:extLst>
              <a:ext uri="{FF2B5EF4-FFF2-40B4-BE49-F238E27FC236}">
                <a16:creationId xmlns:a16="http://schemas.microsoft.com/office/drawing/2014/main" id="{5B33A6F9-00BB-2BC7-29A6-970B33D1EDFD}"/>
              </a:ext>
            </a:extLst>
          </p:cNvPr>
          <p:cNvSpPr txBox="1"/>
          <p:nvPr/>
        </p:nvSpPr>
        <p:spPr>
          <a:xfrm>
            <a:off x="902970" y="5227508"/>
            <a:ext cx="670560" cy="584775"/>
          </a:xfrm>
          <a:prstGeom prst="rect">
            <a:avLst/>
          </a:prstGeom>
          <a:noFill/>
        </p:spPr>
        <p:txBody>
          <a:bodyPr wrap="square" rtlCol="0">
            <a:spAutoFit/>
          </a:bodyPr>
          <a:lstStyle/>
          <a:p>
            <a:r>
              <a:rPr lang="en-US" sz="3200" b="1" dirty="0">
                <a:solidFill>
                  <a:schemeClr val="bg1"/>
                </a:solidFill>
                <a:latin typeface="Aptos" panose="020B0004020202020204" pitchFamily="34" charset="0"/>
              </a:rPr>
              <a:t>6.</a:t>
            </a:r>
            <a:endParaRPr lang="it-IT" sz="3200" b="1" dirty="0">
              <a:solidFill>
                <a:schemeClr val="bg1"/>
              </a:solidFill>
              <a:latin typeface="Aptos" panose="020B0004020202020204" pitchFamily="34" charset="0"/>
            </a:endParaRPr>
          </a:p>
        </p:txBody>
      </p:sp>
      <p:sp>
        <p:nvSpPr>
          <p:cNvPr id="12" name="TextBox 12">
            <a:extLst>
              <a:ext uri="{FF2B5EF4-FFF2-40B4-BE49-F238E27FC236}">
                <a16:creationId xmlns:a16="http://schemas.microsoft.com/office/drawing/2014/main" id="{B0B4E84D-336E-9A73-EAC1-2F2D85C51FED}"/>
              </a:ext>
            </a:extLst>
          </p:cNvPr>
          <p:cNvSpPr txBox="1"/>
          <p:nvPr/>
        </p:nvSpPr>
        <p:spPr>
          <a:xfrm>
            <a:off x="1645920" y="5314708"/>
            <a:ext cx="4968240" cy="430887"/>
          </a:xfrm>
          <a:prstGeom prst="rect">
            <a:avLst/>
          </a:prstGeom>
          <a:noFill/>
        </p:spPr>
        <p:txBody>
          <a:bodyPr wrap="square" rtlCol="0">
            <a:spAutoFit/>
          </a:bodyPr>
          <a:lstStyle/>
          <a:p>
            <a:r>
              <a:rPr lang="it-IT" sz="2200" b="1" dirty="0">
                <a:solidFill>
                  <a:schemeClr val="bg1"/>
                </a:solidFill>
                <a:latin typeface="Aptos" panose="020B0004020202020204" pitchFamily="34" charset="0"/>
              </a:rPr>
              <a:t>Elementi della procedura</a:t>
            </a:r>
          </a:p>
        </p:txBody>
      </p:sp>
    </p:spTree>
    <p:extLst>
      <p:ext uri="{BB962C8B-B14F-4D97-AF65-F5344CB8AC3E}">
        <p14:creationId xmlns:p14="http://schemas.microsoft.com/office/powerpoint/2010/main" val="2665376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B1BDC2E-A3A4-4B0B-9385-968F81599835}"/>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Elementi della procedura: architettura della gara</a:t>
            </a:r>
            <a:endParaRPr lang="it-IT" sz="2400" b="1" dirty="0">
              <a:solidFill>
                <a:schemeClr val="tx2">
                  <a:lumMod val="50000"/>
                </a:schemeClr>
              </a:solidFill>
              <a:latin typeface="Aptos" panose="020B0004020202020204" pitchFamily="34" charset="0"/>
              <a:ea typeface="+mj-ea"/>
            </a:endParaRPr>
          </a:p>
        </p:txBody>
      </p:sp>
      <p:graphicFrame>
        <p:nvGraphicFramePr>
          <p:cNvPr id="5" name="Table 2">
            <a:extLst>
              <a:ext uri="{FF2B5EF4-FFF2-40B4-BE49-F238E27FC236}">
                <a16:creationId xmlns:a16="http://schemas.microsoft.com/office/drawing/2014/main" id="{215F413F-13FC-9449-93F4-A184AE90A9A1}"/>
              </a:ext>
            </a:extLst>
          </p:cNvPr>
          <p:cNvGraphicFramePr>
            <a:graphicFrameLocks noGrp="1"/>
          </p:cNvGraphicFramePr>
          <p:nvPr>
            <p:extLst>
              <p:ext uri="{D42A27DB-BD31-4B8C-83A1-F6EECF244321}">
                <p14:modId xmlns:p14="http://schemas.microsoft.com/office/powerpoint/2010/main" val="1158640408"/>
              </p:ext>
            </p:extLst>
          </p:nvPr>
        </p:nvGraphicFramePr>
        <p:xfrm>
          <a:off x="365760" y="1008579"/>
          <a:ext cx="8585200" cy="5270644"/>
        </p:xfrm>
        <a:graphic>
          <a:graphicData uri="http://schemas.openxmlformats.org/drawingml/2006/table">
            <a:tbl>
              <a:tblPr firstRow="1" bandRow="1">
                <a:tableStyleId>{5C22544A-7EE6-4342-B048-85BDC9FD1C3A}</a:tableStyleId>
              </a:tblPr>
              <a:tblGrid>
                <a:gridCol w="1341120">
                  <a:extLst>
                    <a:ext uri="{9D8B030D-6E8A-4147-A177-3AD203B41FA5}">
                      <a16:colId xmlns:a16="http://schemas.microsoft.com/office/drawing/2014/main" val="20000"/>
                    </a:ext>
                  </a:extLst>
                </a:gridCol>
                <a:gridCol w="7244080">
                  <a:extLst>
                    <a:ext uri="{9D8B030D-6E8A-4147-A177-3AD203B41FA5}">
                      <a16:colId xmlns:a16="http://schemas.microsoft.com/office/drawing/2014/main" val="20001"/>
                    </a:ext>
                  </a:extLst>
                </a:gridCol>
              </a:tblGrid>
              <a:tr h="369188">
                <a:tc>
                  <a:txBody>
                    <a:bodyPr/>
                    <a:lstStyle/>
                    <a:p>
                      <a:pPr algn="ctr">
                        <a:lnSpc>
                          <a:spcPts val="1600"/>
                        </a:lnSpc>
                      </a:pPr>
                      <a:r>
                        <a:rPr lang="it-IT" sz="1100" dirty="0">
                          <a:latin typeface="Aptos" panose="020B0004020202020204" pitchFamily="34" charset="0"/>
                          <a:cs typeface="Calibri" panose="020F0502020204030204" pitchFamily="34" charset="0"/>
                        </a:rPr>
                        <a:t>Aspetti della gara</a:t>
                      </a:r>
                      <a:endParaRPr lang="en-US" sz="1100" dirty="0">
                        <a:latin typeface="Aptos" panose="020B0004020202020204" pitchFamily="34" charset="0"/>
                        <a:cs typeface="Calibri" panose="020F0502020204030204" pitchFamily="34" charset="0"/>
                      </a:endParaRP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50000"/>
                      </a:schemeClr>
                    </a:solidFill>
                  </a:tcPr>
                </a:tc>
                <a:tc>
                  <a:txBody>
                    <a:bodyPr/>
                    <a:lstStyle/>
                    <a:p>
                      <a:pPr algn="l">
                        <a:lnSpc>
                          <a:spcPts val="1600"/>
                        </a:lnSpc>
                      </a:pPr>
                      <a:r>
                        <a:rPr lang="it-IT" sz="1100" dirty="0">
                          <a:latin typeface="Aptos" panose="020B0004020202020204" pitchFamily="34" charset="0"/>
                          <a:cs typeface="Calibri" panose="020F0502020204030204" pitchFamily="34" charset="0"/>
                        </a:rPr>
                        <a:t> Descrizione</a:t>
                      </a:r>
                      <a:endParaRPr lang="en-US" sz="1100" dirty="0">
                        <a:latin typeface="Aptos" panose="020B0004020202020204" pitchFamily="34" charset="0"/>
                        <a:cs typeface="Calibri" panose="020F0502020204030204" pitchFamily="34" charset="0"/>
                      </a:endParaRP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447388">
                <a:tc>
                  <a:txBody>
                    <a:bodyPr/>
                    <a:lstStyle/>
                    <a:p>
                      <a:pPr algn="ctr">
                        <a:lnSpc>
                          <a:spcPts val="1600"/>
                        </a:lnSpc>
                        <a:spcBef>
                          <a:spcPts val="0"/>
                        </a:spcBef>
                        <a:spcAft>
                          <a:spcPts val="0"/>
                        </a:spcAft>
                      </a:pPr>
                      <a:r>
                        <a:rPr lang="it-IT" sz="1100" b="1" dirty="0">
                          <a:solidFill>
                            <a:schemeClr val="accent1">
                              <a:lumMod val="50000"/>
                            </a:schemeClr>
                          </a:solidFill>
                          <a:latin typeface="Aptos" panose="020B0004020202020204" pitchFamily="34" charset="0"/>
                          <a:cs typeface="Arial" panose="020B0604020202020204" pitchFamily="34" charset="0"/>
                        </a:rPr>
                        <a:t>Strumento di acquisto e durata</a:t>
                      </a:r>
                      <a:endParaRPr lang="en-US" sz="1100" b="1" dirty="0">
                        <a:solidFill>
                          <a:schemeClr val="accent1">
                            <a:lumMod val="50000"/>
                          </a:schemeClr>
                        </a:solidFill>
                        <a:latin typeface="Aptos" panose="020B0004020202020204" pitchFamily="34" charset="0"/>
                        <a:cs typeface="Arial" panose="020B0604020202020204" pitchFamily="34" charset="0"/>
                      </a:endParaRP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171450" indent="-171450" algn="l">
                        <a:lnSpc>
                          <a:spcPts val="1600"/>
                        </a:lnSpc>
                        <a:spcBef>
                          <a:spcPts val="0"/>
                        </a:spcBef>
                        <a:spcAft>
                          <a:spcPts val="0"/>
                        </a:spcAft>
                        <a:buFont typeface="Arial" panose="020B0604020202020204" pitchFamily="34" charset="0"/>
                        <a:buChar char="•"/>
                      </a:pPr>
                      <a:r>
                        <a:rPr lang="it-IT" sz="1100" b="1" dirty="0">
                          <a:solidFill>
                            <a:schemeClr val="tx2">
                              <a:lumMod val="75000"/>
                            </a:schemeClr>
                          </a:solidFill>
                          <a:latin typeface="Aptos" panose="020B0004020202020204" pitchFamily="34" charset="0"/>
                          <a:cs typeface="Arial" panose="020B0604020202020204" pitchFamily="34" charset="0"/>
                        </a:rPr>
                        <a:t>Strumento di acquisto: Convenzione della durata di 24 mesi</a:t>
                      </a:r>
                      <a:endParaRPr lang="it-IT" sz="1100" b="0" dirty="0">
                        <a:solidFill>
                          <a:schemeClr val="tx2">
                            <a:lumMod val="75000"/>
                          </a:schemeClr>
                        </a:solidFill>
                        <a:latin typeface="Aptos" panose="020B0004020202020204" pitchFamily="34" charset="0"/>
                        <a:cs typeface="Arial" panose="020B0604020202020204" pitchFamily="34" charset="0"/>
                      </a:endParaRPr>
                    </a:p>
                    <a:p>
                      <a:pPr marL="171450" indent="-171450" algn="l">
                        <a:lnSpc>
                          <a:spcPts val="1600"/>
                        </a:lnSpc>
                        <a:spcBef>
                          <a:spcPts val="0"/>
                        </a:spcBef>
                        <a:spcAft>
                          <a:spcPts val="0"/>
                        </a:spcAft>
                        <a:buFont typeface="Arial" panose="020B0604020202020204" pitchFamily="34" charset="0"/>
                        <a:buChar char="•"/>
                      </a:pPr>
                      <a:r>
                        <a:rPr lang="it-IT" sz="1100" b="1" dirty="0">
                          <a:solidFill>
                            <a:schemeClr val="tx2">
                              <a:lumMod val="75000"/>
                            </a:schemeClr>
                          </a:solidFill>
                          <a:latin typeface="Aptos" panose="020B0004020202020204" pitchFamily="34" charset="0"/>
                          <a:cs typeface="Arial" panose="020B0604020202020204" pitchFamily="34" charset="0"/>
                        </a:rPr>
                        <a:t>Strumento contrattuale: Ordinativi di fornitura a valenza contrattuale della durata di 60 mesi</a:t>
                      </a: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5206503"/>
                  </a:ext>
                </a:extLst>
              </a:tr>
              <a:tr h="0">
                <a:tc>
                  <a:txBody>
                    <a:bodyPr/>
                    <a:lstStyle/>
                    <a:p>
                      <a:pPr algn="ctr">
                        <a:lnSpc>
                          <a:spcPts val="1600"/>
                        </a:lnSpc>
                        <a:spcBef>
                          <a:spcPts val="0"/>
                        </a:spcBef>
                        <a:spcAft>
                          <a:spcPts val="0"/>
                        </a:spcAft>
                      </a:pPr>
                      <a:r>
                        <a:rPr lang="it-IT" sz="1100" b="1" dirty="0">
                          <a:solidFill>
                            <a:schemeClr val="accent1">
                              <a:lumMod val="50000"/>
                            </a:schemeClr>
                          </a:solidFill>
                          <a:latin typeface="Aptos" panose="020B0004020202020204" pitchFamily="34" charset="0"/>
                          <a:cs typeface="Arial" panose="020B0604020202020204" pitchFamily="34" charset="0"/>
                        </a:rPr>
                        <a:t>Criteri Ambientali Minimi</a:t>
                      </a:r>
                      <a:endParaRPr lang="en-US" sz="1100" b="1" dirty="0">
                        <a:solidFill>
                          <a:schemeClr val="accent1">
                            <a:lumMod val="50000"/>
                          </a:schemeClr>
                        </a:solidFill>
                        <a:latin typeface="Aptos" panose="020B0004020202020204" pitchFamily="34" charset="0"/>
                        <a:cs typeface="Arial" panose="020B0604020202020204" pitchFamily="34" charset="0"/>
                      </a:endParaRP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just">
                        <a:lnSpc>
                          <a:spcPts val="1600"/>
                        </a:lnSpc>
                        <a:spcBef>
                          <a:spcPts val="0"/>
                        </a:spcBef>
                        <a:spcAft>
                          <a:spcPts val="0"/>
                        </a:spcAft>
                      </a:pPr>
                      <a:r>
                        <a:rPr lang="it-IT" sz="1100" b="0" dirty="0">
                          <a:solidFill>
                            <a:schemeClr val="tx2">
                              <a:lumMod val="75000"/>
                            </a:schemeClr>
                          </a:solidFill>
                          <a:latin typeface="Aptos" panose="020B0004020202020204" pitchFamily="34" charset="0"/>
                          <a:cs typeface="Arial" panose="020B0604020202020204" pitchFamily="34" charset="0"/>
                        </a:rPr>
                        <a:t>Saranno applicati i CAM di cui al </a:t>
                      </a:r>
                      <a:r>
                        <a:rPr lang="it-IT" sz="1100" b="1" dirty="0">
                          <a:solidFill>
                            <a:schemeClr val="tx2">
                              <a:lumMod val="75000"/>
                            </a:schemeClr>
                          </a:solidFill>
                          <a:latin typeface="Aptos" panose="020B0004020202020204" pitchFamily="34" charset="0"/>
                          <a:cs typeface="Arial" panose="020B0604020202020204" pitchFamily="34" charset="0"/>
                        </a:rPr>
                        <a:t>D.M. 51 del 29 gennaio 2021</a:t>
                      </a:r>
                      <a:r>
                        <a:rPr lang="it-IT" sz="1100" b="0" dirty="0">
                          <a:solidFill>
                            <a:schemeClr val="tx2">
                              <a:lumMod val="75000"/>
                            </a:schemeClr>
                          </a:solidFill>
                          <a:latin typeface="Aptos" panose="020B0004020202020204" pitchFamily="34" charset="0"/>
                          <a:cs typeface="Arial" panose="020B0604020202020204" pitchFamily="34" charset="0"/>
                        </a:rPr>
                        <a:t>,</a:t>
                      </a:r>
                      <a:r>
                        <a:rPr lang="it-IT" sz="1100" b="1" dirty="0">
                          <a:solidFill>
                            <a:schemeClr val="tx2">
                              <a:lumMod val="75000"/>
                            </a:schemeClr>
                          </a:solidFill>
                          <a:latin typeface="Aptos" panose="020B0004020202020204" pitchFamily="34" charset="0"/>
                          <a:cs typeface="Arial" panose="020B0604020202020204" pitchFamily="34" charset="0"/>
                        </a:rPr>
                        <a:t> </a:t>
                      </a:r>
                      <a:r>
                        <a:rPr lang="it-IT" sz="1100" b="0" dirty="0">
                          <a:solidFill>
                            <a:schemeClr val="tx2">
                              <a:lumMod val="75000"/>
                            </a:schemeClr>
                          </a:solidFill>
                          <a:latin typeface="Aptos" panose="020B0004020202020204" pitchFamily="34" charset="0"/>
                          <a:cs typeface="Arial" panose="020B0604020202020204" pitchFamily="34" charset="0"/>
                        </a:rPr>
                        <a:t>sia nei requisiti minimi che gli elementi migliorativi</a:t>
                      </a:r>
                      <a:endParaRPr lang="en-US" sz="1100" b="0" dirty="0">
                        <a:solidFill>
                          <a:schemeClr val="tx2">
                            <a:lumMod val="75000"/>
                          </a:schemeClr>
                        </a:solidFill>
                        <a:latin typeface="Aptos" panose="020B0004020202020204" pitchFamily="34" charset="0"/>
                        <a:cs typeface="Arial" panose="020B0604020202020204" pitchFamily="34" charset="0"/>
                      </a:endParaRP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6305">
                <a:tc>
                  <a:txBody>
                    <a:bodyPr/>
                    <a:lstStyle/>
                    <a:p>
                      <a:pPr algn="ctr">
                        <a:lnSpc>
                          <a:spcPts val="1600"/>
                        </a:lnSpc>
                        <a:spcBef>
                          <a:spcPts val="0"/>
                        </a:spcBef>
                        <a:spcAft>
                          <a:spcPts val="0"/>
                        </a:spcAft>
                      </a:pPr>
                      <a:r>
                        <a:rPr lang="it-IT" sz="1100" b="1" dirty="0">
                          <a:solidFill>
                            <a:schemeClr val="accent1">
                              <a:lumMod val="50000"/>
                            </a:schemeClr>
                          </a:solidFill>
                          <a:latin typeface="Aptos" panose="020B0004020202020204" pitchFamily="34" charset="0"/>
                          <a:cs typeface="Arial" panose="020B0604020202020204" pitchFamily="34" charset="0"/>
                        </a:rPr>
                        <a:t>Requisiti di partecipazione</a:t>
                      </a:r>
                      <a:endParaRPr lang="en-US" sz="1100" b="1" dirty="0">
                        <a:solidFill>
                          <a:schemeClr val="accent1">
                            <a:lumMod val="50000"/>
                          </a:schemeClr>
                        </a:solidFill>
                        <a:latin typeface="Aptos" panose="020B0004020202020204" pitchFamily="34" charset="0"/>
                        <a:cs typeface="Arial" panose="020B0604020202020204" pitchFamily="34" charset="0"/>
                      </a:endParaRP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lnSpc>
                          <a:spcPts val="1600"/>
                        </a:lnSpc>
                        <a:spcBef>
                          <a:spcPts val="0"/>
                        </a:spcBef>
                        <a:spcAft>
                          <a:spcPts val="0"/>
                        </a:spcAft>
                        <a:buFont typeface="Arial" panose="020B0604020202020204" pitchFamily="34" charset="0"/>
                        <a:buChar char="•"/>
                      </a:pPr>
                      <a:r>
                        <a:rPr lang="it-IT" sz="1100" b="1" kern="1200" dirty="0">
                          <a:solidFill>
                            <a:schemeClr val="tx2">
                              <a:lumMod val="75000"/>
                            </a:schemeClr>
                          </a:solidFill>
                          <a:latin typeface="Aptos" panose="020B0004020202020204" pitchFamily="34" charset="0"/>
                          <a:ea typeface="+mn-ea"/>
                          <a:cs typeface="Arial" panose="020B0604020202020204" pitchFamily="34" charset="0"/>
                        </a:rPr>
                        <a:t>Requisiti generali: </a:t>
                      </a:r>
                      <a:r>
                        <a:rPr lang="it-IT" sz="1100" b="0" kern="1200" dirty="0">
                          <a:solidFill>
                            <a:schemeClr val="tx2">
                              <a:lumMod val="75000"/>
                            </a:schemeClr>
                          </a:solidFill>
                          <a:latin typeface="Aptos" panose="020B0004020202020204" pitchFamily="34" charset="0"/>
                          <a:ea typeface="+mn-ea"/>
                          <a:cs typeface="Arial" panose="020B0604020202020204" pitchFamily="34" charset="0"/>
                        </a:rPr>
                        <a:t>Rispetto dei requisiti di ordine generale previsti dagli artt. 94 e 95 del Codice</a:t>
                      </a:r>
                    </a:p>
                    <a:p>
                      <a:pPr marL="171450" indent="-171450" algn="l" defTabSz="914400" rtl="0" eaLnBrk="1" latinLnBrk="0" hangingPunct="1">
                        <a:lnSpc>
                          <a:spcPts val="1600"/>
                        </a:lnSpc>
                        <a:spcBef>
                          <a:spcPts val="0"/>
                        </a:spcBef>
                        <a:spcAft>
                          <a:spcPts val="0"/>
                        </a:spcAft>
                        <a:buFont typeface="Arial" panose="020B0604020202020204" pitchFamily="34" charset="0"/>
                        <a:buChar char="•"/>
                      </a:pPr>
                      <a:r>
                        <a:rPr lang="it-IT" sz="1100" b="1" kern="1200" dirty="0">
                          <a:solidFill>
                            <a:schemeClr val="tx2">
                              <a:lumMod val="75000"/>
                            </a:schemeClr>
                          </a:solidFill>
                          <a:latin typeface="Aptos" panose="020B0004020202020204" pitchFamily="34" charset="0"/>
                          <a:ea typeface="+mn-ea"/>
                          <a:cs typeface="Arial" panose="020B0604020202020204" pitchFamily="34" charset="0"/>
                        </a:rPr>
                        <a:t>Requisiti di idoneità: </a:t>
                      </a:r>
                      <a:r>
                        <a:rPr lang="it-IT" sz="1100" b="0" kern="1200" dirty="0">
                          <a:solidFill>
                            <a:schemeClr val="tx2">
                              <a:lumMod val="75000"/>
                            </a:schemeClr>
                          </a:solidFill>
                          <a:latin typeface="Aptos" panose="020B0004020202020204" pitchFamily="34" charset="0"/>
                          <a:ea typeface="+mn-ea"/>
                          <a:cs typeface="Arial" panose="020B0604020202020204" pitchFamily="34" charset="0"/>
                        </a:rPr>
                        <a:t>Iscrizione nel Registro delle Imprese oppure nell’Albo delle Imprese artigiane o presso i competenti Ordini professionali con iscrizione alla classe in base al valore del lotto </a:t>
                      </a:r>
                    </a:p>
                    <a:p>
                      <a:pPr marL="171450" indent="-171450" algn="l" defTabSz="914400" rtl="0" eaLnBrk="1" latinLnBrk="0" hangingPunct="1">
                        <a:lnSpc>
                          <a:spcPts val="1600"/>
                        </a:lnSpc>
                        <a:spcBef>
                          <a:spcPts val="0"/>
                        </a:spcBef>
                        <a:spcAft>
                          <a:spcPts val="0"/>
                        </a:spcAft>
                        <a:buFont typeface="Arial" panose="020B0604020202020204" pitchFamily="34" charset="0"/>
                        <a:buChar char="•"/>
                      </a:pPr>
                      <a:r>
                        <a:rPr lang="it-IT" sz="1100" b="1" kern="1200" dirty="0">
                          <a:solidFill>
                            <a:schemeClr val="tx2">
                              <a:lumMod val="75000"/>
                            </a:schemeClr>
                          </a:solidFill>
                          <a:latin typeface="Aptos" panose="020B0004020202020204" pitchFamily="34" charset="0"/>
                          <a:ea typeface="+mn-ea"/>
                          <a:cs typeface="Arial" panose="020B0604020202020204" pitchFamily="34" charset="0"/>
                        </a:rPr>
                        <a:t>Requisiti economico-finanziari: </a:t>
                      </a:r>
                      <a:r>
                        <a:rPr lang="it-IT" sz="1100" b="0" kern="1200" dirty="0">
                          <a:solidFill>
                            <a:schemeClr val="tx2">
                              <a:lumMod val="75000"/>
                            </a:schemeClr>
                          </a:solidFill>
                          <a:latin typeface="Aptos" panose="020B0004020202020204" pitchFamily="34" charset="0"/>
                          <a:ea typeface="+mn-ea"/>
                          <a:cs typeface="Arial" panose="020B0604020202020204" pitchFamily="34" charset="0"/>
                        </a:rPr>
                        <a:t>Fatturato globale maturato nei migliori tre anni degli ultimi cinque anni precedenti a quello di indizione pari al valore dei lotti a cui si partecipa</a:t>
                      </a:r>
                    </a:p>
                    <a:p>
                      <a:pPr marL="171450" indent="-171450" algn="l" defTabSz="914400" rtl="0" eaLnBrk="1" latinLnBrk="0" hangingPunct="1">
                        <a:lnSpc>
                          <a:spcPts val="1600"/>
                        </a:lnSpc>
                        <a:spcBef>
                          <a:spcPts val="0"/>
                        </a:spcBef>
                        <a:spcAft>
                          <a:spcPts val="0"/>
                        </a:spcAft>
                        <a:buFont typeface="Arial" panose="020B0604020202020204" pitchFamily="34" charset="0"/>
                        <a:buChar char="•"/>
                      </a:pPr>
                      <a:r>
                        <a:rPr lang="it-IT" sz="1100" b="1" kern="1200" dirty="0">
                          <a:solidFill>
                            <a:schemeClr val="tx2">
                              <a:lumMod val="75000"/>
                            </a:schemeClr>
                          </a:solidFill>
                          <a:latin typeface="Aptos" panose="020B0004020202020204" pitchFamily="34" charset="0"/>
                          <a:ea typeface="+mn-ea"/>
                          <a:cs typeface="Arial" panose="020B0604020202020204" pitchFamily="34" charset="0"/>
                        </a:rPr>
                        <a:t>Requisiti tecnico-professionali: </a:t>
                      </a:r>
                      <a:r>
                        <a:rPr lang="it-IT" sz="1100" b="0" kern="1200" dirty="0">
                          <a:solidFill>
                            <a:schemeClr val="tx2">
                              <a:lumMod val="75000"/>
                            </a:schemeClr>
                          </a:solidFill>
                          <a:latin typeface="Aptos" panose="020B0004020202020204" pitchFamily="34" charset="0"/>
                          <a:ea typeface="+mn-ea"/>
                          <a:cs typeface="Arial" panose="020B0604020202020204" pitchFamily="34" charset="0"/>
                        </a:rPr>
                        <a:t>esecuzione negli ultimi dieci anni dalla data di indizione della gara di almeno due contratti in strutture pubbliche o private sanitarie.</a:t>
                      </a: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ctr">
                        <a:lnSpc>
                          <a:spcPts val="1600"/>
                        </a:lnSpc>
                        <a:spcBef>
                          <a:spcPts val="0"/>
                        </a:spcBef>
                        <a:spcAft>
                          <a:spcPts val="0"/>
                        </a:spcAft>
                      </a:pPr>
                      <a:r>
                        <a:rPr lang="it-IT" sz="1100" b="1" dirty="0">
                          <a:solidFill>
                            <a:schemeClr val="accent1">
                              <a:lumMod val="50000"/>
                            </a:schemeClr>
                          </a:solidFill>
                          <a:latin typeface="Aptos" panose="020B0004020202020204" pitchFamily="34" charset="0"/>
                          <a:cs typeface="Arial" panose="020B0604020202020204" pitchFamily="34" charset="0"/>
                        </a:rPr>
                        <a:t>Limiti di partecipazione</a:t>
                      </a:r>
                      <a:endParaRPr lang="en-US" sz="1100" b="1" dirty="0">
                        <a:solidFill>
                          <a:schemeClr val="accent1">
                            <a:lumMod val="50000"/>
                          </a:schemeClr>
                        </a:solidFill>
                        <a:latin typeface="Aptos" panose="020B0004020202020204" pitchFamily="34" charset="0"/>
                        <a:cs typeface="Arial" panose="020B0604020202020204" pitchFamily="34" charset="0"/>
                      </a:endParaRP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it-IT" sz="1100" b="0" dirty="0">
                          <a:solidFill>
                            <a:schemeClr val="tx2">
                              <a:lumMod val="75000"/>
                            </a:schemeClr>
                          </a:solidFill>
                          <a:latin typeface="Aptos" panose="020B0004020202020204" pitchFamily="34" charset="0"/>
                          <a:cs typeface="Arial" panose="020B0604020202020204" pitchFamily="34" charset="0"/>
                        </a:rPr>
                        <a:t>Il soggetto che intende partecipare a più lotti è tenuto a presentarsi, per tutti i lotti a cui partecipa, sempre nella medesima forma, individuale o associata e, in caso di RTI, rete o consorzio, sempre con la medesima composizione</a:t>
                      </a: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5825">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it-IT" sz="1100" b="1" dirty="0">
                          <a:solidFill>
                            <a:schemeClr val="accent1">
                              <a:lumMod val="50000"/>
                            </a:schemeClr>
                          </a:solidFill>
                          <a:latin typeface="Aptos" panose="020B0004020202020204" pitchFamily="34" charset="0"/>
                          <a:cs typeface="Arial" panose="020B0604020202020204" pitchFamily="34" charset="0"/>
                        </a:rPr>
                        <a:t>Lotti</a:t>
                      </a:r>
                      <a:endParaRPr lang="en-US" sz="1100" b="1" dirty="0">
                        <a:solidFill>
                          <a:schemeClr val="accent1">
                            <a:lumMod val="50000"/>
                          </a:schemeClr>
                        </a:solidFill>
                        <a:latin typeface="Aptos" panose="020B0004020202020204" pitchFamily="34" charset="0"/>
                        <a:cs typeface="Arial" panose="020B0604020202020204" pitchFamily="34" charset="0"/>
                      </a:endParaRP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it-IT" sz="1100" b="0" dirty="0">
                          <a:solidFill>
                            <a:schemeClr val="tx2">
                              <a:lumMod val="75000"/>
                            </a:schemeClr>
                          </a:solidFill>
                          <a:latin typeface="Aptos" panose="020B0004020202020204" pitchFamily="34" charset="0"/>
                          <a:cs typeface="Arial" panose="020B0604020202020204" pitchFamily="34" charset="0"/>
                        </a:rPr>
                        <a:t>Si suddivide in </a:t>
                      </a:r>
                      <a:r>
                        <a:rPr lang="it-IT" sz="1100" b="1" dirty="0">
                          <a:solidFill>
                            <a:schemeClr val="tx2">
                              <a:lumMod val="75000"/>
                            </a:schemeClr>
                          </a:solidFill>
                          <a:latin typeface="Aptos" panose="020B0004020202020204" pitchFamily="34" charset="0"/>
                          <a:cs typeface="Arial" panose="020B0604020202020204" pitchFamily="34" charset="0"/>
                        </a:rPr>
                        <a:t>7 lotti</a:t>
                      </a:r>
                      <a:endParaRPr lang="en-US" sz="1100" b="1" dirty="0">
                        <a:solidFill>
                          <a:schemeClr val="tx2">
                            <a:lumMod val="75000"/>
                          </a:schemeClr>
                        </a:solidFill>
                        <a:latin typeface="Aptos" panose="020B0004020202020204" pitchFamily="34" charset="0"/>
                        <a:cs typeface="Arial" panose="020B0604020202020204" pitchFamily="34" charset="0"/>
                      </a:endParaRP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lnSpc>
                          <a:spcPts val="1600"/>
                        </a:lnSpc>
                        <a:spcBef>
                          <a:spcPts val="0"/>
                        </a:spcBef>
                        <a:spcAft>
                          <a:spcPts val="0"/>
                        </a:spcAft>
                      </a:pPr>
                      <a:r>
                        <a:rPr lang="it-IT" sz="1100" b="1" dirty="0">
                          <a:solidFill>
                            <a:schemeClr val="accent1">
                              <a:lumMod val="50000"/>
                            </a:schemeClr>
                          </a:solidFill>
                          <a:latin typeface="Aptos" panose="020B0004020202020204" pitchFamily="34" charset="0"/>
                          <a:cs typeface="Arial" panose="020B0604020202020204" pitchFamily="34" charset="0"/>
                        </a:rPr>
                        <a:t>Modalità e vincoli di aggiudicazione</a:t>
                      </a:r>
                      <a:endParaRPr lang="en-US" sz="1100" b="1" dirty="0">
                        <a:solidFill>
                          <a:schemeClr val="accent1">
                            <a:lumMod val="50000"/>
                          </a:schemeClr>
                        </a:solidFill>
                        <a:latin typeface="Aptos" panose="020B0004020202020204" pitchFamily="34" charset="0"/>
                        <a:cs typeface="Arial" panose="020B0604020202020204" pitchFamily="34" charset="0"/>
                      </a:endParaRP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it-IT" sz="1100" b="1" kern="1200" dirty="0">
                          <a:solidFill>
                            <a:schemeClr val="tx2">
                              <a:lumMod val="75000"/>
                            </a:schemeClr>
                          </a:solidFill>
                          <a:latin typeface="Aptos" panose="020B0004020202020204" pitchFamily="34" charset="0"/>
                          <a:ea typeface="+mn-ea"/>
                          <a:cs typeface="Arial" panose="020B0604020202020204" pitchFamily="34" charset="0"/>
                        </a:rPr>
                        <a:t>Modalità: </a:t>
                      </a:r>
                      <a:r>
                        <a:rPr lang="it-IT" sz="1100" b="0" kern="1200" dirty="0">
                          <a:solidFill>
                            <a:schemeClr val="tx2">
                              <a:lumMod val="75000"/>
                            </a:schemeClr>
                          </a:solidFill>
                          <a:latin typeface="Aptos" panose="020B0004020202020204" pitchFamily="34" charset="0"/>
                          <a:ea typeface="+mn-ea"/>
                          <a:cs typeface="Arial" panose="020B0604020202020204" pitchFamily="34" charset="0"/>
                        </a:rPr>
                        <a:t>Criterio dell’</a:t>
                      </a:r>
                      <a:r>
                        <a:rPr lang="it-IT" sz="1100" b="1" kern="1200" dirty="0">
                          <a:solidFill>
                            <a:schemeClr val="tx2">
                              <a:lumMod val="75000"/>
                            </a:schemeClr>
                          </a:solidFill>
                          <a:latin typeface="Aptos" panose="020B0004020202020204" pitchFamily="34" charset="0"/>
                          <a:ea typeface="+mn-ea"/>
                          <a:cs typeface="Arial" panose="020B0604020202020204" pitchFamily="34" charset="0"/>
                        </a:rPr>
                        <a:t>O.E.P.V</a:t>
                      </a:r>
                      <a:r>
                        <a:rPr lang="it-IT" sz="1100" b="0" kern="1200" dirty="0">
                          <a:solidFill>
                            <a:schemeClr val="tx2">
                              <a:lumMod val="75000"/>
                            </a:schemeClr>
                          </a:solidFill>
                          <a:latin typeface="Aptos" panose="020B0004020202020204" pitchFamily="34" charset="0"/>
                          <a:ea typeface="+mn-ea"/>
                          <a:cs typeface="Arial" panose="020B0604020202020204" pitchFamily="34" charset="0"/>
                        </a:rPr>
                        <a:t>. con attribuzione di </a:t>
                      </a:r>
                      <a:r>
                        <a:rPr lang="it-IT" sz="1100" b="1" kern="1200" dirty="0">
                          <a:solidFill>
                            <a:schemeClr val="tx2">
                              <a:lumMod val="75000"/>
                            </a:schemeClr>
                          </a:solidFill>
                          <a:latin typeface="Aptos" panose="020B0004020202020204" pitchFamily="34" charset="0"/>
                          <a:ea typeface="+mn-ea"/>
                          <a:cs typeface="Arial" panose="020B0604020202020204" pitchFamily="34" charset="0"/>
                        </a:rPr>
                        <a:t>30 </a:t>
                      </a:r>
                      <a:r>
                        <a:rPr lang="it-IT" sz="1100" b="1" kern="1200" dirty="0" err="1">
                          <a:solidFill>
                            <a:schemeClr val="tx2">
                              <a:lumMod val="75000"/>
                            </a:schemeClr>
                          </a:solidFill>
                          <a:latin typeface="Aptos" panose="020B0004020202020204" pitchFamily="34" charset="0"/>
                          <a:ea typeface="+mn-ea"/>
                          <a:cs typeface="Arial" panose="020B0604020202020204" pitchFamily="34" charset="0"/>
                        </a:rPr>
                        <a:t>pt</a:t>
                      </a:r>
                      <a:r>
                        <a:rPr lang="it-IT" sz="1100" b="1" kern="1200" dirty="0">
                          <a:solidFill>
                            <a:schemeClr val="tx2">
                              <a:lumMod val="75000"/>
                            </a:schemeClr>
                          </a:solidFill>
                          <a:latin typeface="Aptos" panose="020B0004020202020204" pitchFamily="34" charset="0"/>
                          <a:ea typeface="+mn-ea"/>
                          <a:cs typeface="Arial" panose="020B0604020202020204" pitchFamily="34" charset="0"/>
                        </a:rPr>
                        <a:t> per l’offerta economica </a:t>
                      </a:r>
                      <a:r>
                        <a:rPr lang="it-IT" sz="1100" b="0" kern="1200" dirty="0">
                          <a:solidFill>
                            <a:schemeClr val="tx2">
                              <a:lumMod val="75000"/>
                            </a:schemeClr>
                          </a:solidFill>
                          <a:latin typeface="Aptos" panose="020B0004020202020204" pitchFamily="34" charset="0"/>
                          <a:ea typeface="+mn-ea"/>
                          <a:cs typeface="Arial" panose="020B0604020202020204" pitchFamily="34" charset="0"/>
                        </a:rPr>
                        <a:t>e di </a:t>
                      </a:r>
                      <a:r>
                        <a:rPr lang="it-IT" sz="1100" b="1" kern="1200" dirty="0">
                          <a:solidFill>
                            <a:schemeClr val="tx2">
                              <a:lumMod val="75000"/>
                            </a:schemeClr>
                          </a:solidFill>
                          <a:latin typeface="Aptos" panose="020B0004020202020204" pitchFamily="34" charset="0"/>
                          <a:ea typeface="+mn-ea"/>
                          <a:cs typeface="Arial" panose="020B0604020202020204" pitchFamily="34" charset="0"/>
                        </a:rPr>
                        <a:t>70 </a:t>
                      </a:r>
                      <a:r>
                        <a:rPr lang="it-IT" sz="1100" b="1" kern="1200" dirty="0" err="1">
                          <a:solidFill>
                            <a:schemeClr val="tx2">
                              <a:lumMod val="75000"/>
                            </a:schemeClr>
                          </a:solidFill>
                          <a:latin typeface="Aptos" panose="020B0004020202020204" pitchFamily="34" charset="0"/>
                          <a:ea typeface="+mn-ea"/>
                          <a:cs typeface="Arial" panose="020B0604020202020204" pitchFamily="34" charset="0"/>
                        </a:rPr>
                        <a:t>pt</a:t>
                      </a:r>
                      <a:r>
                        <a:rPr lang="it-IT" sz="1100" b="1" kern="1200" dirty="0">
                          <a:solidFill>
                            <a:schemeClr val="tx2">
                              <a:lumMod val="75000"/>
                            </a:schemeClr>
                          </a:solidFill>
                          <a:latin typeface="Aptos" panose="020B0004020202020204" pitchFamily="34" charset="0"/>
                          <a:ea typeface="+mn-ea"/>
                          <a:cs typeface="Arial" panose="020B0604020202020204" pitchFamily="34" charset="0"/>
                        </a:rPr>
                        <a:t> per quella  tecnica</a:t>
                      </a:r>
                      <a:r>
                        <a:rPr lang="it-IT" sz="1100" b="0" kern="1200" dirty="0">
                          <a:solidFill>
                            <a:schemeClr val="tx2">
                              <a:lumMod val="75000"/>
                            </a:schemeClr>
                          </a:solidFill>
                          <a:latin typeface="Aptos" panose="020B0004020202020204" pitchFamily="34" charset="0"/>
                          <a:ea typeface="+mn-ea"/>
                          <a:cs typeface="Arial" panose="020B0604020202020204" pitchFamily="34" charset="0"/>
                        </a:rPr>
                        <a:t>.</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it-IT" sz="1100" b="1" kern="1200" dirty="0">
                          <a:solidFill>
                            <a:schemeClr val="tx2">
                              <a:lumMod val="75000"/>
                            </a:schemeClr>
                          </a:solidFill>
                          <a:latin typeface="Aptos" panose="020B0004020202020204" pitchFamily="34" charset="0"/>
                          <a:ea typeface="+mn-ea"/>
                          <a:cs typeface="Arial" panose="020B0604020202020204" pitchFamily="34" charset="0"/>
                        </a:rPr>
                        <a:t>Vincoli: </a:t>
                      </a:r>
                      <a:r>
                        <a:rPr lang="it-IT" sz="1100" b="0" kern="1200" dirty="0">
                          <a:solidFill>
                            <a:schemeClr val="tx2">
                              <a:lumMod val="75000"/>
                            </a:schemeClr>
                          </a:solidFill>
                          <a:latin typeface="Aptos" panose="020B0004020202020204" pitchFamily="34" charset="0"/>
                          <a:ea typeface="+mn-ea"/>
                          <a:cs typeface="Arial" panose="020B0604020202020204" pitchFamily="34" charset="0"/>
                        </a:rPr>
                        <a:t>Sarà previsto il</a:t>
                      </a:r>
                      <a:r>
                        <a:rPr lang="it-IT" sz="1100" b="1" kern="1200" dirty="0">
                          <a:solidFill>
                            <a:schemeClr val="tx2">
                              <a:lumMod val="75000"/>
                            </a:schemeClr>
                          </a:solidFill>
                          <a:latin typeface="Aptos" panose="020B0004020202020204" pitchFamily="34" charset="0"/>
                          <a:ea typeface="+mn-ea"/>
                          <a:cs typeface="Arial" panose="020B0604020202020204" pitchFamily="34" charset="0"/>
                        </a:rPr>
                        <a:t> limite di aggiudicazione</a:t>
                      </a:r>
                      <a:r>
                        <a:rPr lang="it-IT" sz="1100" b="0" kern="1200" dirty="0">
                          <a:solidFill>
                            <a:schemeClr val="tx2">
                              <a:lumMod val="75000"/>
                            </a:schemeClr>
                          </a:solidFill>
                          <a:latin typeface="Aptos" panose="020B0004020202020204" pitchFamily="34" charset="0"/>
                          <a:ea typeface="+mn-ea"/>
                          <a:cs typeface="Arial" panose="020B0604020202020204" pitchFamily="34" charset="0"/>
                        </a:rPr>
                        <a:t>, in capo al medesimo operatore economico, di un </a:t>
                      </a:r>
                      <a:r>
                        <a:rPr lang="it-IT" sz="1100" b="1" kern="1200" dirty="0">
                          <a:solidFill>
                            <a:schemeClr val="tx2">
                              <a:lumMod val="75000"/>
                            </a:schemeClr>
                          </a:solidFill>
                          <a:latin typeface="Aptos" panose="020B0004020202020204" pitchFamily="34" charset="0"/>
                          <a:ea typeface="+mn-ea"/>
                          <a:cs typeface="Arial" panose="020B0604020202020204" pitchFamily="34" charset="0"/>
                        </a:rPr>
                        <a:t>massimo di due lotti.</a:t>
                      </a: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725274082"/>
                  </a:ext>
                </a:extLst>
              </a:tr>
              <a:tr h="0">
                <a:tc>
                  <a:txBody>
                    <a:bodyPr/>
                    <a:lstStyle/>
                    <a:p>
                      <a:pPr algn="ctr">
                        <a:lnSpc>
                          <a:spcPts val="1600"/>
                        </a:lnSpc>
                        <a:spcBef>
                          <a:spcPts val="0"/>
                        </a:spcBef>
                        <a:spcAft>
                          <a:spcPts val="0"/>
                        </a:spcAft>
                      </a:pPr>
                      <a:r>
                        <a:rPr lang="it-IT" sz="1100" b="1" dirty="0">
                          <a:solidFill>
                            <a:schemeClr val="accent1">
                              <a:lumMod val="50000"/>
                            </a:schemeClr>
                          </a:solidFill>
                          <a:latin typeface="Aptos" panose="020B0004020202020204" pitchFamily="34" charset="0"/>
                          <a:cs typeface="Arial" panose="020B0604020202020204" pitchFamily="34" charset="0"/>
                        </a:rPr>
                        <a:t>Condizioni di esecuzione </a:t>
                      </a:r>
                      <a:endParaRPr lang="en-US" sz="1100" b="1" dirty="0">
                        <a:solidFill>
                          <a:schemeClr val="accent1">
                            <a:lumMod val="50000"/>
                          </a:schemeClr>
                        </a:solidFill>
                        <a:latin typeface="Aptos" panose="020B0004020202020204" pitchFamily="34" charset="0"/>
                        <a:cs typeface="Arial" panose="020B0604020202020204" pitchFamily="34" charset="0"/>
                      </a:endParaRP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it-IT" sz="1100" b="0" kern="100" dirty="0">
                          <a:solidFill>
                            <a:schemeClr val="tx2">
                              <a:lumMod val="75000"/>
                            </a:schemeClr>
                          </a:solidFill>
                          <a:effectLst/>
                          <a:latin typeface="Aptos" panose="020B0004020202020204" pitchFamily="34" charset="0"/>
                          <a:ea typeface="Times New Roman" panose="02020603050405020304" pitchFamily="18" charset="0"/>
                          <a:cs typeface="Calibri Light" panose="020F0302020204030204" pitchFamily="34" charset="0"/>
                        </a:rPr>
                        <a:t>Al fine di garantire l’aderenza dell’iniziativa a profili di sostenibilità ambientale e sociale</a:t>
                      </a:r>
                      <a:r>
                        <a:rPr lang="it-IT" sz="1100" b="0" kern="100" dirty="0">
                          <a:effectLst/>
                          <a:latin typeface="Aptos" panose="020B0004020202020204" pitchFamily="34" charset="0"/>
                          <a:ea typeface="Times New Roman" panose="02020603050405020304" pitchFamily="18" charset="0"/>
                          <a:cs typeface="Calibri Light" panose="020F0302020204030204" pitchFamily="34" charset="0"/>
                        </a:rPr>
                        <a:t>, s</a:t>
                      </a:r>
                      <a:r>
                        <a:rPr lang="it-IT" sz="1100" b="0" dirty="0">
                          <a:solidFill>
                            <a:schemeClr val="tx2">
                              <a:lumMod val="75000"/>
                            </a:schemeClr>
                          </a:solidFill>
                          <a:latin typeface="Aptos" panose="020B0004020202020204" pitchFamily="34" charset="0"/>
                          <a:cs typeface="Arial" panose="020B0604020202020204" pitchFamily="34" charset="0"/>
                        </a:rPr>
                        <a:t>aranno previste:</a:t>
                      </a:r>
                    </a:p>
                    <a:p>
                      <a:pPr marL="171450" marR="0" lvl="0" indent="-171450" algn="just"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it-IT" sz="1100" b="0" dirty="0">
                          <a:solidFill>
                            <a:schemeClr val="tx2">
                              <a:lumMod val="75000"/>
                            </a:schemeClr>
                          </a:solidFill>
                          <a:latin typeface="Aptos" panose="020B0004020202020204" pitchFamily="34" charset="0"/>
                          <a:cs typeface="Arial" panose="020B0604020202020204" pitchFamily="34" charset="0"/>
                        </a:rPr>
                        <a:t>le </a:t>
                      </a:r>
                      <a:r>
                        <a:rPr lang="it-IT" sz="1100" b="1" dirty="0">
                          <a:solidFill>
                            <a:schemeClr val="tx2">
                              <a:lumMod val="75000"/>
                            </a:schemeClr>
                          </a:solidFill>
                          <a:latin typeface="Aptos" panose="020B0004020202020204" pitchFamily="34" charset="0"/>
                          <a:cs typeface="Arial" panose="020B0604020202020204" pitchFamily="34" charset="0"/>
                        </a:rPr>
                        <a:t>clausole contrattuali indicate nei CAM</a:t>
                      </a:r>
                      <a:r>
                        <a:rPr lang="it-IT" sz="1100" b="0" dirty="0">
                          <a:solidFill>
                            <a:schemeClr val="tx2">
                              <a:lumMod val="75000"/>
                            </a:schemeClr>
                          </a:solidFill>
                          <a:latin typeface="Aptos" panose="020B0004020202020204" pitchFamily="34" charset="0"/>
                          <a:cs typeface="Arial" panose="020B0604020202020204" pitchFamily="34" charset="0"/>
                        </a:rPr>
                        <a:t>;</a:t>
                      </a:r>
                    </a:p>
                    <a:p>
                      <a:pPr marL="171450" marR="0" lvl="0" indent="-171450" algn="just"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it-IT" sz="1100" b="0" dirty="0">
                          <a:solidFill>
                            <a:schemeClr val="tx2">
                              <a:lumMod val="75000"/>
                            </a:schemeClr>
                          </a:solidFill>
                          <a:latin typeface="Aptos" panose="020B0004020202020204" pitchFamily="34" charset="0"/>
                          <a:cs typeface="Arial" panose="020B0604020202020204" pitchFamily="34" charset="0"/>
                        </a:rPr>
                        <a:t>la </a:t>
                      </a:r>
                      <a:r>
                        <a:rPr lang="it-IT" sz="1100" b="1" dirty="0">
                          <a:solidFill>
                            <a:schemeClr val="tx2">
                              <a:lumMod val="75000"/>
                            </a:schemeClr>
                          </a:solidFill>
                          <a:latin typeface="Aptos" panose="020B0004020202020204" pitchFamily="34" charset="0"/>
                          <a:cs typeface="Arial" panose="020B0604020202020204" pitchFamily="34" charset="0"/>
                        </a:rPr>
                        <a:t>clausola di riassorbimento del personale.</a:t>
                      </a: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685741302"/>
                  </a:ext>
                </a:extLst>
              </a:tr>
              <a:tr h="0">
                <a:tc>
                  <a:txBody>
                    <a:bodyPr/>
                    <a:lstStyle/>
                    <a:p>
                      <a:pPr algn="ctr">
                        <a:lnSpc>
                          <a:spcPts val="1600"/>
                        </a:lnSpc>
                        <a:spcBef>
                          <a:spcPts val="0"/>
                        </a:spcBef>
                        <a:spcAft>
                          <a:spcPts val="0"/>
                        </a:spcAft>
                      </a:pPr>
                      <a:r>
                        <a:rPr lang="it-IT" sz="1100" b="1" dirty="0">
                          <a:solidFill>
                            <a:schemeClr val="accent1">
                              <a:lumMod val="50000"/>
                            </a:schemeClr>
                          </a:solidFill>
                          <a:latin typeface="Aptos" panose="020B0004020202020204" pitchFamily="34" charset="0"/>
                          <a:cs typeface="Arial" panose="020B0604020202020204" pitchFamily="34" charset="0"/>
                        </a:rPr>
                        <a:t>Revisione prezzi</a:t>
                      </a:r>
                      <a:endParaRPr lang="en-US" sz="1100" b="1" dirty="0">
                        <a:solidFill>
                          <a:schemeClr val="accent1">
                            <a:lumMod val="50000"/>
                          </a:schemeClr>
                        </a:solidFill>
                        <a:latin typeface="Aptos" panose="020B0004020202020204" pitchFamily="34" charset="0"/>
                        <a:cs typeface="Arial" panose="020B0604020202020204" pitchFamily="34" charset="0"/>
                      </a:endParaRP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it-IT" sz="1100" b="0" dirty="0">
                          <a:solidFill>
                            <a:schemeClr val="tx2">
                              <a:lumMod val="75000"/>
                            </a:schemeClr>
                          </a:solidFill>
                          <a:latin typeface="Aptos" panose="020B0004020202020204" pitchFamily="34" charset="0"/>
                          <a:cs typeface="Arial" panose="020B0604020202020204" pitchFamily="34" charset="0"/>
                        </a:rPr>
                        <a:t>Sarà prevista la clausola di revisione dei prezzi in conformità all’art. 60 del D.lgs. 36/2023</a:t>
                      </a:r>
                      <a:endParaRPr lang="en-US" sz="1100" b="0" dirty="0">
                        <a:solidFill>
                          <a:schemeClr val="tx2">
                            <a:lumMod val="75000"/>
                          </a:schemeClr>
                        </a:solidFill>
                        <a:latin typeface="Aptos" panose="020B0004020202020204" pitchFamily="34" charset="0"/>
                        <a:cs typeface="Arial" panose="020B0604020202020204" pitchFamily="34" charset="0"/>
                      </a:endParaRPr>
                    </a:p>
                  </a:txBody>
                  <a:tcPr marL="91442" marR="91442" marT="45705" marB="4570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62797503"/>
                  </a:ext>
                </a:extLst>
              </a:tr>
            </a:tbl>
          </a:graphicData>
        </a:graphic>
      </p:graphicFrame>
    </p:spTree>
    <p:extLst>
      <p:ext uri="{BB962C8B-B14F-4D97-AF65-F5344CB8AC3E}">
        <p14:creationId xmlns:p14="http://schemas.microsoft.com/office/powerpoint/2010/main" val="3699727943"/>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AA37D-225E-624F-0541-1B26868C9A46}"/>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C2B98AF1-A116-643A-56A4-3C9BF4C8FF92}"/>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Suddivisione in lotti</a:t>
            </a:r>
            <a:endParaRPr lang="it-IT" sz="2400" b="1" dirty="0">
              <a:solidFill>
                <a:schemeClr val="tx2">
                  <a:lumMod val="50000"/>
                </a:schemeClr>
              </a:solidFill>
              <a:latin typeface="Aptos" panose="020B0004020202020204" pitchFamily="34" charset="0"/>
              <a:ea typeface="+mj-ea"/>
            </a:endParaRPr>
          </a:p>
        </p:txBody>
      </p:sp>
      <p:grpSp>
        <p:nvGrpSpPr>
          <p:cNvPr id="18" name="Group 17">
            <a:extLst>
              <a:ext uri="{FF2B5EF4-FFF2-40B4-BE49-F238E27FC236}">
                <a16:creationId xmlns:a16="http://schemas.microsoft.com/office/drawing/2014/main" id="{C85283B2-D9F4-6751-E138-57299F12FE0D}"/>
              </a:ext>
            </a:extLst>
          </p:cNvPr>
          <p:cNvGrpSpPr/>
          <p:nvPr/>
        </p:nvGrpSpPr>
        <p:grpSpPr>
          <a:xfrm>
            <a:off x="1727200" y="1422400"/>
            <a:ext cx="5364480" cy="4978400"/>
            <a:chOff x="619760" y="1463040"/>
            <a:chExt cx="5364480" cy="4978400"/>
          </a:xfrm>
        </p:grpSpPr>
        <p:sp>
          <p:nvSpPr>
            <p:cNvPr id="2" name="Rectangle: Rounded Corners 1">
              <a:extLst>
                <a:ext uri="{FF2B5EF4-FFF2-40B4-BE49-F238E27FC236}">
                  <a16:creationId xmlns:a16="http://schemas.microsoft.com/office/drawing/2014/main" id="{A98B52A1-0E2B-8372-00AA-5A7D742BCF33}"/>
                </a:ext>
              </a:extLst>
            </p:cNvPr>
            <p:cNvSpPr/>
            <p:nvPr/>
          </p:nvSpPr>
          <p:spPr>
            <a:xfrm>
              <a:off x="619760" y="1463040"/>
              <a:ext cx="136144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L1</a:t>
              </a:r>
              <a:endParaRPr lang="en-US">
                <a:latin typeface="Aptos" panose="020B0004020202020204" pitchFamily="34" charset="0"/>
              </a:endParaRPr>
            </a:p>
          </p:txBody>
        </p:sp>
        <p:sp>
          <p:nvSpPr>
            <p:cNvPr id="4" name="Rectangle: Rounded Corners 3">
              <a:extLst>
                <a:ext uri="{FF2B5EF4-FFF2-40B4-BE49-F238E27FC236}">
                  <a16:creationId xmlns:a16="http://schemas.microsoft.com/office/drawing/2014/main" id="{A3D14253-306F-69E4-1892-8E18A3712BAB}"/>
                </a:ext>
              </a:extLst>
            </p:cNvPr>
            <p:cNvSpPr/>
            <p:nvPr/>
          </p:nvSpPr>
          <p:spPr>
            <a:xfrm>
              <a:off x="619760" y="2153920"/>
              <a:ext cx="136144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L2</a:t>
              </a:r>
              <a:endParaRPr lang="en-US">
                <a:latin typeface="Aptos" panose="020B0004020202020204" pitchFamily="34" charset="0"/>
              </a:endParaRPr>
            </a:p>
          </p:txBody>
        </p:sp>
        <p:sp>
          <p:nvSpPr>
            <p:cNvPr id="5" name="Rectangle: Rounded Corners 4">
              <a:extLst>
                <a:ext uri="{FF2B5EF4-FFF2-40B4-BE49-F238E27FC236}">
                  <a16:creationId xmlns:a16="http://schemas.microsoft.com/office/drawing/2014/main" id="{36F13B00-4474-6788-B7AA-FAD0AA26C34B}"/>
                </a:ext>
              </a:extLst>
            </p:cNvPr>
            <p:cNvSpPr/>
            <p:nvPr/>
          </p:nvSpPr>
          <p:spPr>
            <a:xfrm>
              <a:off x="619760" y="2834640"/>
              <a:ext cx="136144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L3</a:t>
              </a:r>
              <a:endParaRPr lang="en-US">
                <a:latin typeface="Aptos" panose="020B0004020202020204" pitchFamily="34" charset="0"/>
              </a:endParaRPr>
            </a:p>
          </p:txBody>
        </p:sp>
        <p:sp>
          <p:nvSpPr>
            <p:cNvPr id="7" name="Rectangle: Rounded Corners 6">
              <a:extLst>
                <a:ext uri="{FF2B5EF4-FFF2-40B4-BE49-F238E27FC236}">
                  <a16:creationId xmlns:a16="http://schemas.microsoft.com/office/drawing/2014/main" id="{06881BAC-29B6-8770-C891-AD8BB25A8494}"/>
                </a:ext>
              </a:extLst>
            </p:cNvPr>
            <p:cNvSpPr/>
            <p:nvPr/>
          </p:nvSpPr>
          <p:spPr>
            <a:xfrm>
              <a:off x="619760" y="3520444"/>
              <a:ext cx="1361440" cy="64800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L4</a:t>
              </a:r>
              <a:endParaRPr lang="en-US">
                <a:latin typeface="Aptos" panose="020B0004020202020204" pitchFamily="34" charset="0"/>
              </a:endParaRPr>
            </a:p>
          </p:txBody>
        </p:sp>
        <p:sp>
          <p:nvSpPr>
            <p:cNvPr id="8" name="Rectangle: Rounded Corners 7">
              <a:extLst>
                <a:ext uri="{FF2B5EF4-FFF2-40B4-BE49-F238E27FC236}">
                  <a16:creationId xmlns:a16="http://schemas.microsoft.com/office/drawing/2014/main" id="{6AE30792-14C2-5C0E-1BB9-A66AE7CD52F4}"/>
                </a:ext>
              </a:extLst>
            </p:cNvPr>
            <p:cNvSpPr/>
            <p:nvPr/>
          </p:nvSpPr>
          <p:spPr>
            <a:xfrm>
              <a:off x="619760" y="4257051"/>
              <a:ext cx="136144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L5</a:t>
              </a:r>
              <a:endParaRPr lang="en-US">
                <a:latin typeface="Aptos" panose="020B0004020202020204" pitchFamily="34" charset="0"/>
              </a:endParaRPr>
            </a:p>
          </p:txBody>
        </p:sp>
        <p:sp>
          <p:nvSpPr>
            <p:cNvPr id="9" name="Rectangle: Rounded Corners 8">
              <a:extLst>
                <a:ext uri="{FF2B5EF4-FFF2-40B4-BE49-F238E27FC236}">
                  <a16:creationId xmlns:a16="http://schemas.microsoft.com/office/drawing/2014/main" id="{9F03A30D-3AA1-D205-9411-C21DF36D9D89}"/>
                </a:ext>
              </a:extLst>
            </p:cNvPr>
            <p:cNvSpPr/>
            <p:nvPr/>
          </p:nvSpPr>
          <p:spPr>
            <a:xfrm>
              <a:off x="619760" y="4937771"/>
              <a:ext cx="136144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L6</a:t>
              </a:r>
              <a:endParaRPr lang="en-US">
                <a:latin typeface="Aptos" panose="020B0004020202020204" pitchFamily="34" charset="0"/>
              </a:endParaRPr>
            </a:p>
          </p:txBody>
        </p:sp>
        <p:sp>
          <p:nvSpPr>
            <p:cNvPr id="10" name="Rectangle: Rounded Corners 9">
              <a:extLst>
                <a:ext uri="{FF2B5EF4-FFF2-40B4-BE49-F238E27FC236}">
                  <a16:creationId xmlns:a16="http://schemas.microsoft.com/office/drawing/2014/main" id="{2C17E9C9-D98E-2EFE-245E-9511842CE356}"/>
                </a:ext>
              </a:extLst>
            </p:cNvPr>
            <p:cNvSpPr/>
            <p:nvPr/>
          </p:nvSpPr>
          <p:spPr>
            <a:xfrm>
              <a:off x="619760" y="5618496"/>
              <a:ext cx="1361440" cy="822944"/>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L7</a:t>
              </a:r>
              <a:endParaRPr lang="en-US">
                <a:latin typeface="Aptos" panose="020B0004020202020204" pitchFamily="34" charset="0"/>
              </a:endParaRPr>
            </a:p>
          </p:txBody>
        </p:sp>
        <p:sp>
          <p:nvSpPr>
            <p:cNvPr id="11" name="Rectangle: Rounded Corners 10">
              <a:extLst>
                <a:ext uri="{FF2B5EF4-FFF2-40B4-BE49-F238E27FC236}">
                  <a16:creationId xmlns:a16="http://schemas.microsoft.com/office/drawing/2014/main" id="{0D8060A3-FEF3-FD9E-6893-6317D319D516}"/>
                </a:ext>
              </a:extLst>
            </p:cNvPr>
            <p:cNvSpPr/>
            <p:nvPr/>
          </p:nvSpPr>
          <p:spPr>
            <a:xfrm>
              <a:off x="2113280" y="1463040"/>
              <a:ext cx="387096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ASL SALERNO</a:t>
              </a:r>
            </a:p>
            <a:p>
              <a:pPr algn="ctr"/>
              <a:r>
                <a:rPr lang="it-IT" sz="1400">
                  <a:latin typeface="Aptos" panose="020B0004020202020204" pitchFamily="34" charset="0"/>
                </a:rPr>
                <a:t>AOU RUGGI</a:t>
              </a:r>
              <a:endParaRPr lang="en-US" sz="1400">
                <a:latin typeface="Aptos" panose="020B0004020202020204" pitchFamily="34" charset="0"/>
              </a:endParaRPr>
            </a:p>
          </p:txBody>
        </p:sp>
        <p:sp>
          <p:nvSpPr>
            <p:cNvPr id="12" name="Rectangle: Rounded Corners 11">
              <a:extLst>
                <a:ext uri="{FF2B5EF4-FFF2-40B4-BE49-F238E27FC236}">
                  <a16:creationId xmlns:a16="http://schemas.microsoft.com/office/drawing/2014/main" id="{A8510FAF-256C-167F-54FD-A5B6C4B34019}"/>
                </a:ext>
              </a:extLst>
            </p:cNvPr>
            <p:cNvSpPr/>
            <p:nvPr/>
          </p:nvSpPr>
          <p:spPr>
            <a:xfrm>
              <a:off x="2113280" y="2153920"/>
              <a:ext cx="387096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ASL NAPOLI 3</a:t>
              </a:r>
            </a:p>
            <a:p>
              <a:pPr algn="ctr"/>
              <a:r>
                <a:rPr lang="it-IT" sz="1400">
                  <a:latin typeface="Aptos" panose="020B0004020202020204" pitchFamily="34" charset="0"/>
                </a:rPr>
                <a:t>ASL NAPOLI 2</a:t>
              </a:r>
              <a:endParaRPr lang="en-US" sz="1400">
                <a:latin typeface="Aptos" panose="020B0004020202020204" pitchFamily="34" charset="0"/>
              </a:endParaRPr>
            </a:p>
          </p:txBody>
        </p:sp>
        <p:sp>
          <p:nvSpPr>
            <p:cNvPr id="13" name="Rectangle: Rounded Corners 12">
              <a:extLst>
                <a:ext uri="{FF2B5EF4-FFF2-40B4-BE49-F238E27FC236}">
                  <a16:creationId xmlns:a16="http://schemas.microsoft.com/office/drawing/2014/main" id="{506F2DC0-CDAB-AAFE-558E-EAB257C2E8AF}"/>
                </a:ext>
              </a:extLst>
            </p:cNvPr>
            <p:cNvSpPr/>
            <p:nvPr/>
          </p:nvSpPr>
          <p:spPr>
            <a:xfrm>
              <a:off x="2113280" y="2834640"/>
              <a:ext cx="387096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AORN CARDARELLI</a:t>
              </a:r>
            </a:p>
            <a:p>
              <a:pPr algn="ctr"/>
              <a:r>
                <a:rPr lang="it-IT" sz="1400">
                  <a:latin typeface="Aptos" panose="020B0004020202020204" pitchFamily="34" charset="0"/>
                </a:rPr>
                <a:t>AO DEI COLLI</a:t>
              </a:r>
              <a:endParaRPr lang="en-US" sz="1400">
                <a:latin typeface="Aptos" panose="020B0004020202020204" pitchFamily="34" charset="0"/>
              </a:endParaRPr>
            </a:p>
          </p:txBody>
        </p:sp>
        <p:sp>
          <p:nvSpPr>
            <p:cNvPr id="14" name="Rectangle: Rounded Corners 13">
              <a:extLst>
                <a:ext uri="{FF2B5EF4-FFF2-40B4-BE49-F238E27FC236}">
                  <a16:creationId xmlns:a16="http://schemas.microsoft.com/office/drawing/2014/main" id="{015FB053-02B0-1F7E-074A-0D3048E73B1F}"/>
                </a:ext>
              </a:extLst>
            </p:cNvPr>
            <p:cNvSpPr/>
            <p:nvPr/>
          </p:nvSpPr>
          <p:spPr>
            <a:xfrm>
              <a:off x="2113280" y="3520444"/>
              <a:ext cx="3870960" cy="64800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AOU FEDERICO II</a:t>
              </a:r>
            </a:p>
            <a:p>
              <a:pPr algn="ctr"/>
              <a:r>
                <a:rPr lang="it-IT" sz="1400">
                  <a:latin typeface="Aptos" panose="020B0004020202020204" pitchFamily="34" charset="0"/>
                </a:rPr>
                <a:t>AO SANTOBONO</a:t>
              </a:r>
            </a:p>
            <a:p>
              <a:pPr algn="ctr"/>
              <a:r>
                <a:rPr lang="it-IT" sz="1400">
                  <a:latin typeface="Aptos" panose="020B0004020202020204" pitchFamily="34" charset="0"/>
                </a:rPr>
                <a:t>IRCCS PASCALE</a:t>
              </a:r>
              <a:endParaRPr lang="en-US" sz="1400">
                <a:latin typeface="Aptos" panose="020B0004020202020204" pitchFamily="34" charset="0"/>
              </a:endParaRPr>
            </a:p>
          </p:txBody>
        </p:sp>
        <p:sp>
          <p:nvSpPr>
            <p:cNvPr id="15" name="Rectangle: Rounded Corners 14">
              <a:extLst>
                <a:ext uri="{FF2B5EF4-FFF2-40B4-BE49-F238E27FC236}">
                  <a16:creationId xmlns:a16="http://schemas.microsoft.com/office/drawing/2014/main" id="{9D88EC39-D68A-779F-9204-D75E11B6A746}"/>
                </a:ext>
              </a:extLst>
            </p:cNvPr>
            <p:cNvSpPr/>
            <p:nvPr/>
          </p:nvSpPr>
          <p:spPr>
            <a:xfrm>
              <a:off x="2113280" y="4257051"/>
              <a:ext cx="387096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ASL NAPOLI 1</a:t>
              </a:r>
            </a:p>
            <a:p>
              <a:pPr algn="ctr"/>
              <a:r>
                <a:rPr lang="it-IT" sz="1400">
                  <a:latin typeface="Aptos" panose="020B0004020202020204" pitchFamily="34" charset="0"/>
                </a:rPr>
                <a:t>AOU VANVITELLI</a:t>
              </a:r>
            </a:p>
          </p:txBody>
        </p:sp>
        <p:sp>
          <p:nvSpPr>
            <p:cNvPr id="16" name="Rectangle: Rounded Corners 15">
              <a:extLst>
                <a:ext uri="{FF2B5EF4-FFF2-40B4-BE49-F238E27FC236}">
                  <a16:creationId xmlns:a16="http://schemas.microsoft.com/office/drawing/2014/main" id="{38A5AE7D-80EE-E8C9-8E5C-04DF6A3C0DC7}"/>
                </a:ext>
              </a:extLst>
            </p:cNvPr>
            <p:cNvSpPr/>
            <p:nvPr/>
          </p:nvSpPr>
          <p:spPr>
            <a:xfrm>
              <a:off x="2113280" y="4937771"/>
              <a:ext cx="387096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ASL CASERTA</a:t>
              </a:r>
            </a:p>
            <a:p>
              <a:pPr algn="ctr"/>
              <a:r>
                <a:rPr lang="it-IT" sz="1400">
                  <a:latin typeface="Aptos" panose="020B0004020202020204" pitchFamily="34" charset="0"/>
                </a:rPr>
                <a:t>AO S.ANNA E S. SEBASTIANO</a:t>
              </a:r>
              <a:endParaRPr lang="en-US" sz="1400">
                <a:latin typeface="Aptos" panose="020B0004020202020204" pitchFamily="34" charset="0"/>
              </a:endParaRPr>
            </a:p>
          </p:txBody>
        </p:sp>
        <p:sp>
          <p:nvSpPr>
            <p:cNvPr id="17" name="Rectangle: Rounded Corners 16">
              <a:extLst>
                <a:ext uri="{FF2B5EF4-FFF2-40B4-BE49-F238E27FC236}">
                  <a16:creationId xmlns:a16="http://schemas.microsoft.com/office/drawing/2014/main" id="{21A584DE-F1AA-7D43-F7F0-8E8AB14E4481}"/>
                </a:ext>
              </a:extLst>
            </p:cNvPr>
            <p:cNvSpPr/>
            <p:nvPr/>
          </p:nvSpPr>
          <p:spPr>
            <a:xfrm>
              <a:off x="2113280" y="5618496"/>
              <a:ext cx="3870960" cy="822944"/>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ASL AVELLINO</a:t>
              </a:r>
            </a:p>
            <a:p>
              <a:pPr algn="ctr"/>
              <a:r>
                <a:rPr lang="it-IT" sz="1400">
                  <a:latin typeface="Aptos" panose="020B0004020202020204" pitchFamily="34" charset="0"/>
                </a:rPr>
                <a:t>AORN MOSCATI</a:t>
              </a:r>
            </a:p>
            <a:p>
              <a:pPr algn="ctr"/>
              <a:r>
                <a:rPr lang="it-IT" sz="1400">
                  <a:latin typeface="Aptos" panose="020B0004020202020204" pitchFamily="34" charset="0"/>
                </a:rPr>
                <a:t>ASL BENEVENTO</a:t>
              </a:r>
            </a:p>
            <a:p>
              <a:pPr algn="ctr"/>
              <a:r>
                <a:rPr lang="it-IT" sz="1400">
                  <a:latin typeface="Aptos" panose="020B0004020202020204" pitchFamily="34" charset="0"/>
                </a:rPr>
                <a:t>AO SAN PIO</a:t>
              </a:r>
              <a:endParaRPr lang="en-US" sz="1400">
                <a:latin typeface="Aptos" panose="020B0004020202020204" pitchFamily="34" charset="0"/>
              </a:endParaRPr>
            </a:p>
          </p:txBody>
        </p:sp>
      </p:grpSp>
      <p:sp>
        <p:nvSpPr>
          <p:cNvPr id="19" name="TextBox 18">
            <a:extLst>
              <a:ext uri="{FF2B5EF4-FFF2-40B4-BE49-F238E27FC236}">
                <a16:creationId xmlns:a16="http://schemas.microsoft.com/office/drawing/2014/main" id="{E96D2D4E-0E1A-D775-48AD-5F415C14C9EB}"/>
              </a:ext>
            </a:extLst>
          </p:cNvPr>
          <p:cNvSpPr txBox="1"/>
          <p:nvPr/>
        </p:nvSpPr>
        <p:spPr>
          <a:xfrm>
            <a:off x="323850" y="963744"/>
            <a:ext cx="8708390" cy="307777"/>
          </a:xfrm>
          <a:prstGeom prst="rect">
            <a:avLst/>
          </a:prstGeom>
          <a:noFill/>
        </p:spPr>
        <p:txBody>
          <a:bodyPr wrap="square">
            <a:spAutoFit/>
          </a:bodyPr>
          <a:lstStyle/>
          <a:p>
            <a:pPr algn="just"/>
            <a:r>
              <a:rPr lang="it-IT" sz="1400">
                <a:effectLst/>
                <a:latin typeface="Aptos" panose="020B0004020202020204" pitchFamily="34" charset="0"/>
                <a:ea typeface="Calibri" panose="020F0502020204030204" pitchFamily="34" charset="0"/>
              </a:rPr>
              <a:t>La procedura sarà articolata in n.</a:t>
            </a:r>
            <a:r>
              <a:rPr lang="it-IT" sz="1400" b="1">
                <a:effectLst/>
                <a:latin typeface="Aptos" panose="020B0004020202020204" pitchFamily="34" charset="0"/>
                <a:ea typeface="Calibri" panose="020F0502020204030204" pitchFamily="34" charset="0"/>
              </a:rPr>
              <a:t> </a:t>
            </a:r>
            <a:r>
              <a:rPr lang="it-IT" sz="1400" b="1">
                <a:solidFill>
                  <a:schemeClr val="tx2">
                    <a:lumMod val="75000"/>
                  </a:schemeClr>
                </a:solidFill>
                <a:effectLst/>
                <a:latin typeface="Aptos" panose="020B0004020202020204" pitchFamily="34" charset="0"/>
                <a:ea typeface="Calibri" panose="020F0502020204030204" pitchFamily="34" charset="0"/>
              </a:rPr>
              <a:t>7 lotti</a:t>
            </a:r>
            <a:r>
              <a:rPr lang="it-IT" sz="1400">
                <a:effectLst/>
                <a:latin typeface="Aptos" panose="020B0004020202020204" pitchFamily="34" charset="0"/>
                <a:ea typeface="Calibri" panose="020F0502020204030204" pitchFamily="34" charset="0"/>
              </a:rPr>
              <a:t>, come di seguito dettagliato:</a:t>
            </a:r>
          </a:p>
        </p:txBody>
      </p:sp>
    </p:spTree>
    <p:extLst>
      <p:ext uri="{BB962C8B-B14F-4D97-AF65-F5344CB8AC3E}">
        <p14:creationId xmlns:p14="http://schemas.microsoft.com/office/powerpoint/2010/main" val="3139122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B1BDC2E-A3A4-4B0B-9385-968F81599835}"/>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Elementi della procedura: criteri di valutazione</a:t>
            </a:r>
            <a:endParaRPr lang="it-IT" sz="2400" b="1" dirty="0">
              <a:solidFill>
                <a:schemeClr val="tx2">
                  <a:lumMod val="50000"/>
                </a:schemeClr>
              </a:solidFill>
              <a:latin typeface="Aptos" panose="020B0004020202020204" pitchFamily="34" charset="0"/>
              <a:ea typeface="+mj-ea"/>
            </a:endParaRPr>
          </a:p>
        </p:txBody>
      </p:sp>
      <p:sp>
        <p:nvSpPr>
          <p:cNvPr id="70" name="TextBox 69">
            <a:extLst>
              <a:ext uri="{FF2B5EF4-FFF2-40B4-BE49-F238E27FC236}">
                <a16:creationId xmlns:a16="http://schemas.microsoft.com/office/drawing/2014/main" id="{C03285C7-2242-F0BC-F27E-EF51945FF0D3}"/>
              </a:ext>
            </a:extLst>
          </p:cNvPr>
          <p:cNvSpPr txBox="1"/>
          <p:nvPr/>
        </p:nvSpPr>
        <p:spPr>
          <a:xfrm>
            <a:off x="323850" y="963744"/>
            <a:ext cx="8708390" cy="4570482"/>
          </a:xfrm>
          <a:prstGeom prst="rect">
            <a:avLst/>
          </a:prstGeom>
          <a:noFill/>
        </p:spPr>
        <p:txBody>
          <a:bodyPr wrap="square">
            <a:spAutoFit/>
          </a:bodyPr>
          <a:lstStyle/>
          <a:p>
            <a:pPr algn="just"/>
            <a:r>
              <a:rPr lang="it-IT" sz="1600" dirty="0">
                <a:effectLst/>
                <a:latin typeface="Aptos" panose="020B0004020202020204" pitchFamily="34" charset="0"/>
                <a:ea typeface="Calibri" panose="020F0502020204030204" pitchFamily="34" charset="0"/>
              </a:rPr>
              <a:t>Di seguito si riportano i macro-ambiti che saranno oggetto di valutazione:</a:t>
            </a:r>
          </a:p>
          <a:p>
            <a:pPr algn="just"/>
            <a:endParaRPr lang="it-IT" sz="1600" dirty="0">
              <a:latin typeface="Aptos" panose="020B0004020202020204" pitchFamily="34" charset="0"/>
              <a:ea typeface="Calibri" panose="020F0502020204030204" pitchFamily="34" charset="0"/>
            </a:endParaRPr>
          </a:p>
          <a:p>
            <a:pPr marL="342900" indent="-342900" algn="just">
              <a:spcBef>
                <a:spcPts val="600"/>
              </a:spcBef>
              <a:buFont typeface="+mj-lt"/>
              <a:buAutoNum type="arabicPeriod"/>
            </a:pPr>
            <a:r>
              <a:rPr lang="it-IT" sz="1600" b="1" u="none" strike="noStrike" dirty="0">
                <a:solidFill>
                  <a:schemeClr val="tx2">
                    <a:lumMod val="50000"/>
                  </a:schemeClr>
                </a:solidFill>
                <a:effectLst/>
                <a:latin typeface="Aptos" panose="020B0004020202020204" pitchFamily="34" charset="0"/>
                <a:ea typeface="ADLaM Display" panose="02010000000000000000" pitchFamily="2" charset="0"/>
                <a:cs typeface="ADLaM Display" panose="02010000000000000000" pitchFamily="2" charset="0"/>
              </a:rPr>
              <a:t>Modello organizzativo, efficientamento del personale e metodologie tecnico operative</a:t>
            </a:r>
          </a:p>
          <a:p>
            <a:pPr marL="342900" indent="-342900" algn="just">
              <a:spcBef>
                <a:spcPts val="600"/>
              </a:spcBef>
              <a:buFont typeface="+mj-lt"/>
              <a:buAutoNum type="arabicPeriod"/>
            </a:pPr>
            <a:r>
              <a:rPr lang="it-IT" sz="1600" b="1" u="none" strike="noStrike" dirty="0">
                <a:solidFill>
                  <a:schemeClr val="tx2">
                    <a:lumMod val="50000"/>
                  </a:schemeClr>
                </a:solidFill>
                <a:effectLst/>
                <a:latin typeface="Aptos" panose="020B0004020202020204" pitchFamily="34" charset="0"/>
              </a:rPr>
              <a:t>Verifiche e controlli per garantire la qualità del servizio</a:t>
            </a:r>
          </a:p>
          <a:p>
            <a:pPr marL="342900" indent="-342900" algn="just">
              <a:spcBef>
                <a:spcPts val="600"/>
              </a:spcBef>
              <a:buFont typeface="+mj-lt"/>
              <a:buAutoNum type="arabicPeriod"/>
            </a:pPr>
            <a:r>
              <a:rPr lang="it-IT" sz="1600" b="1" i="0" u="none" strike="noStrike" dirty="0">
                <a:solidFill>
                  <a:schemeClr val="tx2">
                    <a:lumMod val="50000"/>
                  </a:schemeClr>
                </a:solidFill>
                <a:effectLst/>
                <a:latin typeface="Aptos" panose="020B0004020202020204" pitchFamily="34" charset="0"/>
              </a:rPr>
              <a:t>Formazione del personale dedicato all’esecuzione del servizio</a:t>
            </a:r>
          </a:p>
          <a:p>
            <a:pPr marL="342900" indent="-342900" algn="just">
              <a:spcBef>
                <a:spcPts val="600"/>
              </a:spcBef>
              <a:buFont typeface="+mj-lt"/>
              <a:buAutoNum type="arabicPeriod"/>
            </a:pPr>
            <a:r>
              <a:rPr lang="it-IT" sz="1600" b="1" i="0" u="none" strike="noStrike" dirty="0">
                <a:solidFill>
                  <a:schemeClr val="tx2">
                    <a:lumMod val="50000"/>
                  </a:schemeClr>
                </a:solidFill>
                <a:effectLst/>
                <a:latin typeface="Aptos" panose="020B0004020202020204" pitchFamily="34" charset="0"/>
              </a:rPr>
              <a:t>Prodotti, macchinari e attrezzature</a:t>
            </a:r>
          </a:p>
          <a:p>
            <a:pPr marL="342900" indent="-342900" algn="just">
              <a:spcBef>
                <a:spcPts val="600"/>
              </a:spcBef>
              <a:buFont typeface="+mj-lt"/>
              <a:buAutoNum type="arabicPeriod"/>
            </a:pPr>
            <a:r>
              <a:rPr lang="it-IT" sz="1600" b="1" i="0" u="none" strike="noStrike" dirty="0">
                <a:solidFill>
                  <a:schemeClr val="tx2">
                    <a:lumMod val="50000"/>
                  </a:schemeClr>
                </a:solidFill>
                <a:effectLst/>
                <a:latin typeface="Aptos" panose="020B0004020202020204" pitchFamily="34" charset="0"/>
              </a:rPr>
              <a:t>Misure di contenimento dell’impatto ambientale (CAM)</a:t>
            </a:r>
          </a:p>
          <a:p>
            <a:pPr marL="342900" indent="-342900" algn="just">
              <a:spcBef>
                <a:spcPts val="600"/>
              </a:spcBef>
              <a:buFont typeface="+mj-lt"/>
              <a:buAutoNum type="arabicPeriod"/>
            </a:pPr>
            <a:r>
              <a:rPr lang="it-IT" sz="1600" b="1" i="0" u="none" strike="noStrike" dirty="0">
                <a:solidFill>
                  <a:schemeClr val="tx2">
                    <a:lumMod val="50000"/>
                  </a:schemeClr>
                </a:solidFill>
                <a:effectLst/>
                <a:latin typeface="Aptos" panose="020B0004020202020204" pitchFamily="34" charset="0"/>
              </a:rPr>
              <a:t>Certificazioni ambientali e sociali</a:t>
            </a:r>
          </a:p>
          <a:p>
            <a:pPr marL="342900" indent="-342900" algn="just">
              <a:spcBef>
                <a:spcPts val="600"/>
              </a:spcBef>
              <a:buFont typeface="+mj-lt"/>
              <a:buAutoNum type="arabicPeriod"/>
            </a:pPr>
            <a:r>
              <a:rPr lang="it-IT" sz="1600" b="1" i="0" u="none" strike="noStrike" dirty="0">
                <a:solidFill>
                  <a:schemeClr val="tx2">
                    <a:lumMod val="50000"/>
                  </a:schemeClr>
                </a:solidFill>
                <a:effectLst/>
                <a:latin typeface="Aptos" panose="020B0004020202020204" pitchFamily="34" charset="0"/>
              </a:rPr>
              <a:t>Clausola sociale</a:t>
            </a:r>
          </a:p>
          <a:p>
            <a:pPr algn="just"/>
            <a:endParaRPr lang="it-IT" sz="1600" b="1" i="0" u="none" strike="noStrike" dirty="0">
              <a:solidFill>
                <a:schemeClr val="tx2">
                  <a:lumMod val="50000"/>
                </a:schemeClr>
              </a:solidFill>
              <a:effectLst/>
              <a:latin typeface="Aptos" panose="020B0004020202020204" pitchFamily="34" charset="0"/>
            </a:endParaRPr>
          </a:p>
          <a:p>
            <a:pPr algn="just"/>
            <a:endParaRPr lang="it-IT" sz="1600" b="1" i="0" u="none" strike="noStrike" dirty="0">
              <a:solidFill>
                <a:schemeClr val="tx2">
                  <a:lumMod val="50000"/>
                </a:schemeClr>
              </a:solidFill>
              <a:effectLst/>
              <a:latin typeface="Aptos" panose="020B0004020202020204" pitchFamily="34" charset="0"/>
            </a:endParaRPr>
          </a:p>
          <a:p>
            <a:pPr algn="just"/>
            <a:endParaRPr lang="it-IT" sz="1600" b="1" i="0" u="none" strike="noStrike" dirty="0">
              <a:solidFill>
                <a:schemeClr val="tx2">
                  <a:lumMod val="50000"/>
                </a:schemeClr>
              </a:solidFill>
              <a:effectLst/>
              <a:latin typeface="Aptos" panose="020B0004020202020204" pitchFamily="34" charset="0"/>
            </a:endParaRPr>
          </a:p>
          <a:p>
            <a:pPr algn="just"/>
            <a:endParaRPr lang="en-US" sz="1600" b="1" i="0" u="none" strike="noStrike" dirty="0">
              <a:solidFill>
                <a:schemeClr val="tx2">
                  <a:lumMod val="50000"/>
                </a:schemeClr>
              </a:solidFill>
              <a:effectLst/>
              <a:latin typeface="Aptos" panose="020B0004020202020204" pitchFamily="34" charset="0"/>
            </a:endParaRPr>
          </a:p>
          <a:p>
            <a:pPr algn="just"/>
            <a:endParaRPr lang="en-US" sz="1600" b="1" u="none" strike="noStrike" dirty="0">
              <a:solidFill>
                <a:schemeClr val="tx2">
                  <a:lumMod val="50000"/>
                </a:schemeClr>
              </a:solidFill>
              <a:effectLst/>
              <a:latin typeface="Aptos" panose="020B0004020202020204" pitchFamily="34" charset="0"/>
            </a:endParaRPr>
          </a:p>
          <a:p>
            <a:pPr algn="just"/>
            <a:endParaRPr lang="en-US" sz="1600" b="1" i="0" u="none" strike="noStrike" dirty="0">
              <a:solidFill>
                <a:schemeClr val="tx2">
                  <a:lumMod val="50000"/>
                </a:schemeClr>
              </a:solidFill>
              <a:effectLst/>
              <a:latin typeface="Aptos" panose="020B0004020202020204" pitchFamily="34" charset="0"/>
              <a:ea typeface="ADLaM Display" panose="02010000000000000000" pitchFamily="2" charset="0"/>
              <a:cs typeface="ADLaM Display" panose="02010000000000000000" pitchFamily="2" charset="0"/>
            </a:endParaRPr>
          </a:p>
          <a:p>
            <a:pPr algn="just"/>
            <a:endParaRPr lang="it-IT" sz="1600" dirty="0">
              <a:effectLst/>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3009103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0182B73-8BC9-A3AA-BB75-E76D40F8B062}"/>
              </a:ext>
            </a:extLst>
          </p:cNvPr>
          <p:cNvSpPr/>
          <p:nvPr/>
        </p:nvSpPr>
        <p:spPr>
          <a:xfrm>
            <a:off x="403742" y="1026159"/>
            <a:ext cx="8232775" cy="5381011"/>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w="5715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BB1BDC2E-A3A4-4B0B-9385-968F81599835}"/>
              </a:ext>
            </a:extLst>
          </p:cNvPr>
          <p:cNvSpPr txBox="1">
            <a:spLocks noChangeArrowheads="1"/>
          </p:cNvSpPr>
          <p:nvPr/>
        </p:nvSpPr>
        <p:spPr bwMode="auto">
          <a:xfrm>
            <a:off x="323851" y="148590"/>
            <a:ext cx="7164069"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Elementi della procedura: sostenibilità ambientale e sociale</a:t>
            </a:r>
            <a:endParaRPr lang="it-IT" sz="2400" b="1" dirty="0">
              <a:solidFill>
                <a:schemeClr val="tx2">
                  <a:lumMod val="50000"/>
                </a:schemeClr>
              </a:solidFill>
              <a:latin typeface="Aptos" panose="020B0004020202020204" pitchFamily="34" charset="0"/>
              <a:ea typeface="+mj-ea"/>
            </a:endParaRPr>
          </a:p>
        </p:txBody>
      </p:sp>
      <p:sp>
        <p:nvSpPr>
          <p:cNvPr id="19" name="TextBox 18">
            <a:extLst>
              <a:ext uri="{FF2B5EF4-FFF2-40B4-BE49-F238E27FC236}">
                <a16:creationId xmlns:a16="http://schemas.microsoft.com/office/drawing/2014/main" id="{9634FDF2-5929-29B7-0DDB-9168D2F3E0FC}"/>
              </a:ext>
            </a:extLst>
          </p:cNvPr>
          <p:cNvSpPr txBox="1"/>
          <p:nvPr/>
        </p:nvSpPr>
        <p:spPr>
          <a:xfrm>
            <a:off x="507483" y="1100589"/>
            <a:ext cx="8129034" cy="3493264"/>
          </a:xfrm>
          <a:prstGeom prst="rect">
            <a:avLst/>
          </a:prstGeom>
          <a:noFill/>
        </p:spPr>
        <p:txBody>
          <a:bodyPr wrap="square">
            <a:spAutoFit/>
          </a:bodyPr>
          <a:lstStyle/>
          <a:p>
            <a:pPr algn="just">
              <a:spcAft>
                <a:spcPts val="300"/>
              </a:spcAft>
            </a:pPr>
            <a:r>
              <a:rPr lang="it-IT" sz="1400" kern="100" dirty="0">
                <a:effectLst/>
                <a:latin typeface="Aptos" panose="020B0004020202020204" pitchFamily="34" charset="0"/>
                <a:ea typeface="Times New Roman" panose="02020603050405020304" pitchFamily="18" charset="0"/>
                <a:cs typeface="Calibri Light" panose="020F0302020204030204" pitchFamily="34" charset="0"/>
              </a:rPr>
              <a:t>La procedura prevederà delle </a:t>
            </a:r>
            <a:r>
              <a:rPr lang="it-IT" sz="1400" b="1" kern="100" dirty="0">
                <a:solidFill>
                  <a:schemeClr val="tx2">
                    <a:lumMod val="75000"/>
                  </a:schemeClr>
                </a:solidFill>
                <a:effectLst/>
                <a:latin typeface="Aptos" panose="020B0004020202020204" pitchFamily="34" charset="0"/>
                <a:ea typeface="Times New Roman" panose="02020603050405020304" pitchFamily="18" charset="0"/>
                <a:cs typeface="Calibri Light" panose="020F0302020204030204" pitchFamily="34" charset="0"/>
              </a:rPr>
              <a:t>clausole di esecuzione contrattuale volte a garantire l’aderenza dell’iniziativa a profili di sostenibilità ambientale e sociale</a:t>
            </a:r>
            <a:r>
              <a:rPr lang="it-IT" sz="1400" kern="100" dirty="0">
                <a:effectLst/>
                <a:latin typeface="Aptos" panose="020B0004020202020204" pitchFamily="34" charset="0"/>
                <a:ea typeface="Times New Roman" panose="02020603050405020304" pitchFamily="18" charset="0"/>
                <a:cs typeface="Calibri Light" panose="020F0302020204030204" pitchFamily="34" charset="0"/>
              </a:rPr>
              <a:t>.</a:t>
            </a:r>
          </a:p>
          <a:p>
            <a:pPr algn="just">
              <a:spcAft>
                <a:spcPts val="300"/>
              </a:spcAft>
            </a:pPr>
            <a:endParaRPr lang="it-IT" sz="1400" b="1" kern="100" dirty="0">
              <a:solidFill>
                <a:schemeClr val="tx2">
                  <a:lumMod val="75000"/>
                </a:schemeClr>
              </a:solidFill>
              <a:latin typeface="Aptos" panose="020B0004020202020204" pitchFamily="34" charset="0"/>
              <a:cs typeface="Calibri Light" panose="020F0302020204030204" pitchFamily="34" charset="0"/>
            </a:endParaRPr>
          </a:p>
          <a:p>
            <a:pPr algn="just">
              <a:spcAft>
                <a:spcPts val="600"/>
              </a:spcAft>
            </a:pPr>
            <a:r>
              <a:rPr lang="it-IT" sz="1400" kern="100" dirty="0">
                <a:latin typeface="Aptos" panose="020B0004020202020204" pitchFamily="34" charset="0"/>
                <a:cs typeface="Calibri Light" panose="020F0302020204030204" pitchFamily="34" charset="0"/>
              </a:rPr>
              <a:t>In particolare, saranno previste:</a:t>
            </a:r>
          </a:p>
          <a:p>
            <a:pPr marL="285750" indent="-285750" algn="just">
              <a:spcAft>
                <a:spcPts val="1200"/>
              </a:spcAft>
              <a:buFontTx/>
              <a:buChar char="-"/>
            </a:pPr>
            <a:r>
              <a:rPr lang="it-IT" sz="1400" kern="100" dirty="0">
                <a:latin typeface="Aptos" panose="020B0004020202020204" pitchFamily="34" charset="0"/>
                <a:cs typeface="Calibri Light" panose="020F0302020204030204" pitchFamily="34" charset="0"/>
              </a:rPr>
              <a:t>le </a:t>
            </a:r>
            <a:r>
              <a:rPr lang="it-IT" sz="1400" b="1" kern="100" dirty="0">
                <a:solidFill>
                  <a:schemeClr val="tx2">
                    <a:lumMod val="75000"/>
                  </a:schemeClr>
                </a:solidFill>
                <a:latin typeface="Aptos" panose="020B0004020202020204" pitchFamily="34" charset="0"/>
                <a:cs typeface="Calibri Light" panose="020F0302020204030204" pitchFamily="34" charset="0"/>
              </a:rPr>
              <a:t>clausole contrattuali previste dai CAM </a:t>
            </a:r>
            <a:r>
              <a:rPr lang="it-IT" sz="1400" dirty="0">
                <a:latin typeface="Aptos" panose="020B0004020202020204" pitchFamily="34" charset="0"/>
                <a:ea typeface="Calibri" panose="020F0502020204030204" pitchFamily="34" charset="0"/>
              </a:rPr>
              <a:t>«per l’affidamento del servizio di pulizia e sanificazione di edifici e ambienti ad uso civile, sanitario e per i prodotti detergenti» di cui all’Allegato 1, sez. E) lett. a),  e Allegato 2, sez. B) e C), del D.M. 51 del 29 gennaio 2021</a:t>
            </a:r>
          </a:p>
          <a:p>
            <a:pPr marL="285750" indent="-285750" algn="just">
              <a:spcAft>
                <a:spcPts val="600"/>
              </a:spcAft>
              <a:buFontTx/>
              <a:buChar char="-"/>
            </a:pPr>
            <a:r>
              <a:rPr lang="it-IT" sz="1400" kern="100" dirty="0">
                <a:latin typeface="Aptos" panose="020B0004020202020204" pitchFamily="34" charset="0"/>
                <a:cs typeface="Calibri Light" panose="020F0302020204030204" pitchFamily="34" charset="0"/>
              </a:rPr>
              <a:t>la clausola di </a:t>
            </a:r>
            <a:r>
              <a:rPr lang="it-IT" sz="1400" b="1" kern="100" dirty="0">
                <a:solidFill>
                  <a:schemeClr val="tx2">
                    <a:lumMod val="75000"/>
                  </a:schemeClr>
                </a:solidFill>
                <a:latin typeface="Aptos" panose="020B0004020202020204" pitchFamily="34" charset="0"/>
                <a:cs typeface="Calibri Light" panose="020F0302020204030204" pitchFamily="34" charset="0"/>
              </a:rPr>
              <a:t>riassorbimento del personale </a:t>
            </a:r>
            <a:r>
              <a:rPr lang="it-IT" sz="1400" kern="100" dirty="0">
                <a:latin typeface="Aptos" panose="020B0004020202020204" pitchFamily="34" charset="0"/>
                <a:cs typeface="Calibri Light" panose="020F0302020204030204" pitchFamily="34" charset="0"/>
              </a:rPr>
              <a:t>che, ferma restando la necessaria armonizzazione con la propria organizzazione e con le esigenze tecnico-organizzative e di manodopera previste nel nuovo contratto, prevede che l’aggiudicatario sia tenuto a garantire la stabilità occupazionale del personale impiegato nel contratto, assorbendo prioritariamente nel proprio organico il personale già operante alle dipendenze dell’aggiudicatario uscente, applicando il CCNL indicato negli atti di gara. </a:t>
            </a:r>
          </a:p>
          <a:p>
            <a:pPr marL="263525" lvl="1" algn="just">
              <a:spcAft>
                <a:spcPts val="600"/>
              </a:spcAft>
            </a:pPr>
            <a:r>
              <a:rPr lang="it-IT" sz="1400" kern="100" dirty="0">
                <a:latin typeface="Aptos" panose="020B0004020202020204" pitchFamily="34" charset="0"/>
                <a:cs typeface="Calibri Light" panose="020F0302020204030204" pitchFamily="34" charset="0"/>
              </a:rPr>
              <a:t>A tal fine, agli operatori partecipanti sarà chiesto di produrre in sede di offerta un </a:t>
            </a:r>
            <a:r>
              <a:rPr lang="it-IT" sz="1400" b="1" kern="100" dirty="0">
                <a:solidFill>
                  <a:srgbClr val="30527C"/>
                </a:solidFill>
                <a:latin typeface="Aptos" panose="020B0004020202020204" pitchFamily="34" charset="0"/>
                <a:cs typeface="Calibri Light" panose="020F0302020204030204" pitchFamily="34" charset="0"/>
              </a:rPr>
              <a:t>progetto di riassorbimento</a:t>
            </a:r>
            <a:r>
              <a:rPr lang="it-IT" sz="1400" kern="100" dirty="0">
                <a:solidFill>
                  <a:srgbClr val="30527C"/>
                </a:solidFill>
                <a:latin typeface="Aptos" panose="020B0004020202020204" pitchFamily="34" charset="0"/>
                <a:cs typeface="Calibri Light" panose="020F0302020204030204" pitchFamily="34" charset="0"/>
              </a:rPr>
              <a:t>.</a:t>
            </a:r>
            <a:endParaRPr lang="it-IT" sz="1400" b="1" kern="100" dirty="0">
              <a:solidFill>
                <a:srgbClr val="30527C"/>
              </a:solidFill>
              <a:latin typeface="Aptos"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2757776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BFEAD-1895-54DC-1374-89A3426A9500}"/>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88544CD-2DBB-22AA-F638-7303C376BB67}"/>
              </a:ext>
            </a:extLst>
          </p:cNvPr>
          <p:cNvSpPr/>
          <p:nvPr/>
        </p:nvSpPr>
        <p:spPr>
          <a:xfrm>
            <a:off x="403742" y="1026159"/>
            <a:ext cx="8232775" cy="5381011"/>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w="5715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it-IT" sz="1800" b="0" i="0" u="none" strike="noStrike" baseline="0" dirty="0">
                <a:solidFill>
                  <a:srgbClr val="000000"/>
                </a:solidFill>
                <a:latin typeface="Aptos" panose="020B0004020202020204" pitchFamily="34" charset="0"/>
              </a:rPr>
              <a:t>Il presente materiale</a:t>
            </a:r>
            <a:r>
              <a:rPr lang="it-IT" sz="1800" dirty="0">
                <a:solidFill>
                  <a:srgbClr val="000000"/>
                </a:solidFill>
                <a:latin typeface="Aptos" panose="020B0004020202020204" pitchFamily="34" charset="0"/>
              </a:rPr>
              <a:t> è </a:t>
            </a:r>
            <a:r>
              <a:rPr lang="it-IT" sz="1800" b="0" i="0" u="none" strike="noStrike" baseline="0" dirty="0">
                <a:solidFill>
                  <a:srgbClr val="000000"/>
                </a:solidFill>
                <a:latin typeface="Aptos" panose="020B0004020202020204" pitchFamily="34" charset="0"/>
              </a:rPr>
              <a:t>suscettibile di variazioni anche sostanziali nella stesura finale della documentazione di gara</a:t>
            </a:r>
            <a:r>
              <a:rPr lang="it-IT" sz="1800" dirty="0">
                <a:solidFill>
                  <a:srgbClr val="000000"/>
                </a:solidFill>
                <a:latin typeface="Aptos" panose="020B0004020202020204" pitchFamily="34" charset="0"/>
              </a:rPr>
              <a:t>.</a:t>
            </a:r>
            <a:endParaRPr lang="it-IT" sz="1800" b="0" i="0" u="none" strike="noStrike" baseline="0" dirty="0">
              <a:solidFill>
                <a:srgbClr val="000000"/>
              </a:solidFill>
              <a:latin typeface="Aptos" panose="020B0004020202020204" pitchFamily="34" charset="0"/>
            </a:endParaRPr>
          </a:p>
          <a:p>
            <a:pPr marL="0" indent="0" algn="ctr">
              <a:buNone/>
            </a:pPr>
            <a:r>
              <a:rPr lang="it-IT" sz="1800" b="0" i="0" u="none" strike="noStrike" baseline="0" dirty="0">
                <a:solidFill>
                  <a:srgbClr val="000000"/>
                </a:solidFill>
                <a:latin typeface="Aptos" panose="020B0004020202020204" pitchFamily="34" charset="0"/>
              </a:rPr>
              <a:t>L’esito della presentazione non è in alcun modo vincolante </a:t>
            </a:r>
            <a:r>
              <a:rPr lang="it-IT" sz="1800" b="0" i="0" u="none" strike="noStrike" baseline="0">
                <a:solidFill>
                  <a:srgbClr val="000000"/>
                </a:solidFill>
                <a:latin typeface="Aptos" panose="020B0004020202020204" pitchFamily="34" charset="0"/>
              </a:rPr>
              <a:t>per So</a:t>
            </a:r>
            <a:r>
              <a:rPr lang="it-IT" sz="1800" b="0" i="0" u="none" strike="noStrike" baseline="0" dirty="0">
                <a:solidFill>
                  <a:srgbClr val="000000"/>
                </a:solidFill>
                <a:latin typeface="Aptos" panose="020B0004020202020204" pitchFamily="34" charset="0"/>
              </a:rPr>
              <a:t>.Re</a:t>
            </a:r>
            <a:r>
              <a:rPr lang="it-IT" sz="1800" b="0" i="0" u="none" strike="noStrike" baseline="0">
                <a:solidFill>
                  <a:srgbClr val="000000"/>
                </a:solidFill>
                <a:latin typeface="Aptos" panose="020B0004020202020204" pitchFamily="34" charset="0"/>
              </a:rPr>
              <a:t>.Sa, </a:t>
            </a:r>
            <a:r>
              <a:rPr lang="it-IT" sz="1800" b="0" i="0" u="none" strike="noStrike" baseline="0" dirty="0">
                <a:solidFill>
                  <a:srgbClr val="000000"/>
                </a:solidFill>
                <a:latin typeface="Aptos" panose="020B0004020202020204" pitchFamily="34" charset="0"/>
              </a:rPr>
              <a:t>che si riserva la più ampia discrezionalità rispetto alle decisioni da adottare.</a:t>
            </a:r>
            <a:endParaRPr lang="it-IT" sz="1600" dirty="0">
              <a:latin typeface="Aptos" panose="020B0004020202020204" pitchFamily="34" charset="0"/>
            </a:endParaRPr>
          </a:p>
          <a:p>
            <a:pPr algn="ctr"/>
            <a:endParaRPr lang="en-US" dirty="0"/>
          </a:p>
        </p:txBody>
      </p:sp>
      <p:sp>
        <p:nvSpPr>
          <p:cNvPr id="6" name="Rectangle 2">
            <a:extLst>
              <a:ext uri="{FF2B5EF4-FFF2-40B4-BE49-F238E27FC236}">
                <a16:creationId xmlns:a16="http://schemas.microsoft.com/office/drawing/2014/main" id="{798BD6BD-2449-4B09-BE33-ABF581F75916}"/>
              </a:ext>
            </a:extLst>
          </p:cNvPr>
          <p:cNvSpPr txBox="1">
            <a:spLocks noChangeArrowheads="1"/>
          </p:cNvSpPr>
          <p:nvPr/>
        </p:nvSpPr>
        <p:spPr bwMode="auto">
          <a:xfrm>
            <a:off x="323851" y="148590"/>
            <a:ext cx="6892737" cy="454025"/>
          </a:xfrm>
          <a:prstGeom prst="rect">
            <a:avLst/>
          </a:prstGeom>
          <a:noFill/>
          <a:ln w="9525">
            <a:noFill/>
            <a:miter lim="800000"/>
            <a:headEnd/>
            <a:tailEnd/>
          </a:ln>
        </p:spPr>
        <p:txBody>
          <a:bodyPr lIns="0" tIns="36000" rIns="0" bIns="0"/>
          <a:lstStyle/>
          <a:p>
            <a:pPr algn="just" eaLnBrk="1" hangingPunct="1">
              <a:lnSpc>
                <a:spcPct val="150000"/>
              </a:lnSpc>
              <a:spcAft>
                <a:spcPct val="0"/>
              </a:spcAft>
              <a:defRPr/>
            </a:pPr>
            <a:r>
              <a:rPr lang="it-IT" altLang="it-IT" sz="1600" b="1" i="1" dirty="0">
                <a:solidFill>
                  <a:schemeClr val="tx2">
                    <a:lumMod val="75000"/>
                  </a:schemeClr>
                </a:solidFill>
                <a:latin typeface="Aptos" panose="020B0004020202020204" pitchFamily="34" charset="0"/>
                <a:cs typeface="Arial" panose="020B0604020202020204" pitchFamily="34" charset="0"/>
              </a:rPr>
              <a:t>«</a:t>
            </a:r>
            <a:r>
              <a:rPr lang="it-IT" sz="1600" b="1" i="1" dirty="0">
                <a:solidFill>
                  <a:schemeClr val="tx2">
                    <a:lumMod val="75000"/>
                  </a:schemeClr>
                </a:solidFill>
                <a:effectLst/>
                <a:latin typeface="Segoe UI" panose="020B0502040204020203" pitchFamily="34" charset="0"/>
              </a:rPr>
              <a:t>Servizio di pulizia, sanificazione e servizi accessori per le aziende sanitarie del SSR</a:t>
            </a:r>
            <a:r>
              <a:rPr lang="it-IT" altLang="it-IT" sz="1600" b="1" i="1" dirty="0">
                <a:solidFill>
                  <a:schemeClr val="tx2">
                    <a:lumMod val="75000"/>
                  </a:schemeClr>
                </a:solidFill>
                <a:latin typeface="Aptos" panose="020B0004020202020204" pitchFamily="34" charset="0"/>
                <a:cs typeface="Arial" panose="020B0604020202020204" pitchFamily="34" charset="0"/>
              </a:rPr>
              <a:t>»</a:t>
            </a:r>
          </a:p>
        </p:txBody>
      </p:sp>
    </p:spTree>
    <p:extLst>
      <p:ext uri="{BB962C8B-B14F-4D97-AF65-F5344CB8AC3E}">
        <p14:creationId xmlns:p14="http://schemas.microsoft.com/office/powerpoint/2010/main" val="1374296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BD610-3EC4-D10B-2BA8-31A31DF3AFA8}"/>
            </a:ext>
          </a:extLst>
        </p:cNvPr>
        <p:cNvGrpSpPr/>
        <p:nvPr/>
      </p:nvGrpSpPr>
      <p:grpSpPr>
        <a:xfrm>
          <a:off x="0" y="0"/>
          <a:ext cx="0" cy="0"/>
          <a:chOff x="0" y="0"/>
          <a:chExt cx="0" cy="0"/>
        </a:xfrm>
      </p:grpSpPr>
      <p:sp>
        <p:nvSpPr>
          <p:cNvPr id="21509" name="Subtitle 2">
            <a:extLst>
              <a:ext uri="{FF2B5EF4-FFF2-40B4-BE49-F238E27FC236}">
                <a16:creationId xmlns:a16="http://schemas.microsoft.com/office/drawing/2014/main" id="{64DE11A6-2F31-54F3-3119-C9B5317B2613}"/>
              </a:ext>
            </a:extLst>
          </p:cNvPr>
          <p:cNvSpPr>
            <a:spLocks noGrp="1"/>
          </p:cNvSpPr>
          <p:nvPr>
            <p:ph type="subTitle" idx="1"/>
          </p:nvPr>
        </p:nvSpPr>
        <p:spPr>
          <a:xfrm>
            <a:off x="355502" y="4382934"/>
            <a:ext cx="8201025" cy="880819"/>
          </a:xfrm>
        </p:spPr>
        <p:txBody>
          <a:bodyPr vert="horz" wrap="square" lIns="91440" tIns="45720" rIns="91440" bIns="45720" numCol="1" anchor="t" anchorCtr="0" compatLnSpc="1">
            <a:prstTxWarp prst="textNoShape">
              <a:avLst/>
            </a:prstTxWarp>
            <a:spAutoFit/>
          </a:bodyPr>
          <a:lstStyle/>
          <a:p>
            <a:pPr algn="ctr" eaLnBrk="1" hangingPunct="1">
              <a:lnSpc>
                <a:spcPct val="150000"/>
              </a:lnSpc>
              <a:spcAft>
                <a:spcPct val="0"/>
              </a:spcAft>
              <a:defRPr/>
            </a:pPr>
            <a:r>
              <a:rPr lang="it-IT" altLang="it-IT" sz="1800" b="1" i="1" dirty="0">
                <a:solidFill>
                  <a:schemeClr val="tx2">
                    <a:lumMod val="75000"/>
                  </a:schemeClr>
                </a:solidFill>
                <a:latin typeface="Aptos" panose="020B0004020202020204" pitchFamily="34" charset="0"/>
                <a:cs typeface="Arial" panose="020B0604020202020204" pitchFamily="34" charset="0"/>
              </a:rPr>
              <a:t>«</a:t>
            </a:r>
            <a:r>
              <a:rPr lang="it-IT" sz="1800" b="1" i="1" dirty="0">
                <a:solidFill>
                  <a:schemeClr val="tx2">
                    <a:lumMod val="75000"/>
                  </a:schemeClr>
                </a:solidFill>
                <a:effectLst/>
                <a:latin typeface="Segoe UI" panose="020B0502040204020203" pitchFamily="34" charset="0"/>
              </a:rPr>
              <a:t>Servizio di pulizia, sanificazione e servizi accessori per le aziende sanitarie del SSR</a:t>
            </a:r>
            <a:r>
              <a:rPr lang="it-IT" altLang="it-IT" sz="1800" b="1" i="1" dirty="0">
                <a:solidFill>
                  <a:schemeClr val="tx2">
                    <a:lumMod val="75000"/>
                  </a:schemeClr>
                </a:solidFill>
                <a:latin typeface="Aptos" panose="020B0004020202020204" pitchFamily="34" charset="0"/>
                <a:cs typeface="Arial" panose="020B0604020202020204" pitchFamily="34" charset="0"/>
              </a:rPr>
              <a:t>»</a:t>
            </a:r>
          </a:p>
        </p:txBody>
      </p:sp>
      <p:sp>
        <p:nvSpPr>
          <p:cNvPr id="21510" name="Subtitle 2">
            <a:extLst>
              <a:ext uri="{FF2B5EF4-FFF2-40B4-BE49-F238E27FC236}">
                <a16:creationId xmlns:a16="http://schemas.microsoft.com/office/drawing/2014/main" id="{E32B1E46-095C-8D50-C4DB-2C63707AE880}"/>
              </a:ext>
            </a:extLst>
          </p:cNvPr>
          <p:cNvSpPr txBox="1">
            <a:spLocks/>
          </p:cNvSpPr>
          <p:nvPr/>
        </p:nvSpPr>
        <p:spPr bwMode="black">
          <a:xfrm>
            <a:off x="7272832" y="6237312"/>
            <a:ext cx="1497206" cy="184666"/>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273050" indent="-273050">
              <a:defRPr>
                <a:solidFill>
                  <a:schemeClr val="tx1"/>
                </a:solidFill>
                <a:latin typeface="Arial" panose="020B0604020202020204" pitchFamily="34" charset="0"/>
                <a:cs typeface="Arial" panose="020B0604020202020204" pitchFamily="34" charset="0"/>
              </a:defRPr>
            </a:lvl2pPr>
            <a:lvl3pPr marL="457200" indent="-273050">
              <a:defRPr>
                <a:solidFill>
                  <a:schemeClr val="tx1"/>
                </a:solidFill>
                <a:latin typeface="Arial" panose="020B0604020202020204" pitchFamily="34" charset="0"/>
                <a:cs typeface="Arial" panose="020B0604020202020204" pitchFamily="34" charset="0"/>
              </a:defRPr>
            </a:lvl3pPr>
            <a:lvl4pPr marL="914400" indent="-273050">
              <a:defRPr>
                <a:solidFill>
                  <a:schemeClr val="tx1"/>
                </a:solidFill>
                <a:latin typeface="Arial" panose="020B0604020202020204" pitchFamily="34" charset="0"/>
                <a:cs typeface="Arial" panose="020B0604020202020204" pitchFamily="34" charset="0"/>
              </a:defRPr>
            </a:lvl4pPr>
            <a:lvl5pPr marL="1371600" indent="-273050">
              <a:defRPr>
                <a:solidFill>
                  <a:schemeClr val="tx1"/>
                </a:solidFill>
                <a:latin typeface="Arial" panose="020B0604020202020204" pitchFamily="34" charset="0"/>
                <a:cs typeface="Arial" panose="020B0604020202020204" pitchFamily="34" charset="0"/>
              </a:defRPr>
            </a:lvl5pPr>
            <a:lvl6pPr marL="1828800" indent="-273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86000" indent="-273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743200" indent="-273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00400" indent="-273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prstClr val="black"/>
              </a:buClr>
              <a:buSzTx/>
              <a:buFontTx/>
              <a:buNone/>
              <a:tabLst/>
              <a:defRPr/>
            </a:pPr>
            <a:r>
              <a:rPr kumimoji="0" lang="it-IT" altLang="it-IT" sz="1200" b="1" i="1" u="none" strike="noStrike" kern="1200" cap="none" spc="0" normalizeH="0" baseline="0" noProof="0" dirty="0">
                <a:ln>
                  <a:noFill/>
                </a:ln>
                <a:solidFill>
                  <a:prstClr val="black"/>
                </a:solidFill>
                <a:effectLst/>
                <a:uLnTx/>
                <a:uFillTx/>
                <a:latin typeface="Aptos" panose="020B0004020202020204" pitchFamily="34" charset="0"/>
              </a:rPr>
              <a:t>Napoli, 11 aprile 2025</a:t>
            </a:r>
          </a:p>
        </p:txBody>
      </p:sp>
      <p:pic>
        <p:nvPicPr>
          <p:cNvPr id="6" name="Picture 2" descr="soresa-logo">
            <a:extLst>
              <a:ext uri="{FF2B5EF4-FFF2-40B4-BE49-F238E27FC236}">
                <a16:creationId xmlns:a16="http://schemas.microsoft.com/office/drawing/2014/main" id="{39FE078F-1C46-F129-BECB-AF8336AC1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60" y="6114974"/>
            <a:ext cx="1839295" cy="429342"/>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4B31EEF6-719E-D3F2-0C42-D9F54C6E3874}"/>
              </a:ext>
            </a:extLst>
          </p:cNvPr>
          <p:cNvSpPr txBox="1"/>
          <p:nvPr/>
        </p:nvSpPr>
        <p:spPr>
          <a:xfrm>
            <a:off x="2942980" y="5381200"/>
            <a:ext cx="4572000" cy="369332"/>
          </a:xfrm>
          <a:prstGeom prst="rect">
            <a:avLst/>
          </a:prstGeom>
          <a:noFill/>
        </p:spPr>
        <p:txBody>
          <a:bodyPr wrap="square">
            <a:spAutoFit/>
          </a:bodyPr>
          <a:lstStyle/>
          <a:p>
            <a:r>
              <a:rPr lang="it-IT" sz="1800" b="1">
                <a:solidFill>
                  <a:schemeClr val="tx2"/>
                </a:solidFill>
                <a:effectLst>
                  <a:outerShdw blurRad="38100" dist="38100" dir="2700000" algn="tl">
                    <a:srgbClr val="000000">
                      <a:alpha val="43137"/>
                    </a:srgbClr>
                  </a:outerShdw>
                </a:effectLst>
                <a:latin typeface="+mj-lt"/>
              </a:rPr>
              <a:t>Grazie per l’attenzione </a:t>
            </a:r>
          </a:p>
        </p:txBody>
      </p:sp>
      <p:sp>
        <p:nvSpPr>
          <p:cNvPr id="2" name="Rettangolo 1">
            <a:extLst>
              <a:ext uri="{FF2B5EF4-FFF2-40B4-BE49-F238E27FC236}">
                <a16:creationId xmlns:a16="http://schemas.microsoft.com/office/drawing/2014/main" id="{7952C450-9DA4-BF95-0169-C900080DE3E7}"/>
              </a:ext>
            </a:extLst>
          </p:cNvPr>
          <p:cNvSpPr/>
          <p:nvPr/>
        </p:nvSpPr>
        <p:spPr>
          <a:xfrm>
            <a:off x="0" y="-7256"/>
            <a:ext cx="9144000" cy="4282515"/>
          </a:xfrm>
          <a:prstGeom prst="rect">
            <a:avLst/>
          </a:prstGeom>
          <a:solidFill>
            <a:srgbClr val="2F33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363E99C1-E690-FE69-C22C-6EBCD2349AF2}"/>
              </a:ext>
            </a:extLst>
          </p:cNvPr>
          <p:cNvPicPr>
            <a:picLocks noChangeAspect="1"/>
          </p:cNvPicPr>
          <p:nvPr/>
        </p:nvPicPr>
        <p:blipFill>
          <a:blip r:embed="rId4"/>
          <a:stretch>
            <a:fillRect/>
          </a:stretch>
        </p:blipFill>
        <p:spPr>
          <a:xfrm>
            <a:off x="0" y="0"/>
            <a:ext cx="7354586" cy="4282515"/>
          </a:xfrm>
          <a:prstGeom prst="rect">
            <a:avLst/>
          </a:prstGeom>
          <a:solidFill>
            <a:srgbClr val="2E3368"/>
          </a:solidFill>
        </p:spPr>
      </p:pic>
      <p:sp>
        <p:nvSpPr>
          <p:cNvPr id="4" name="Rettangolo 3">
            <a:extLst>
              <a:ext uri="{FF2B5EF4-FFF2-40B4-BE49-F238E27FC236}">
                <a16:creationId xmlns:a16="http://schemas.microsoft.com/office/drawing/2014/main" id="{3559448B-86DE-F721-0F8A-792EF5C469DD}"/>
              </a:ext>
            </a:extLst>
          </p:cNvPr>
          <p:cNvSpPr/>
          <p:nvPr/>
        </p:nvSpPr>
        <p:spPr>
          <a:xfrm>
            <a:off x="0" y="2959076"/>
            <a:ext cx="4572001" cy="1323439"/>
          </a:xfrm>
          <a:prstGeom prst="rect">
            <a:avLst/>
          </a:prstGeom>
          <a:solidFill>
            <a:srgbClr val="2F33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DC1AD9A3-4B6A-5E68-2694-3CACAA244F36}"/>
              </a:ext>
            </a:extLst>
          </p:cNvPr>
          <p:cNvSpPr txBox="1"/>
          <p:nvPr/>
        </p:nvSpPr>
        <p:spPr>
          <a:xfrm>
            <a:off x="277160" y="2951820"/>
            <a:ext cx="7207622" cy="1323439"/>
          </a:xfrm>
          <a:prstGeom prst="rect">
            <a:avLst/>
          </a:prstGeom>
          <a:solidFill>
            <a:srgbClr val="2F3363"/>
          </a:solidFill>
        </p:spPr>
        <p:txBody>
          <a:bodyPr wrap="square" rtlCol="0">
            <a:spAutoFit/>
          </a:bodyPr>
          <a:lstStyle/>
          <a:p>
            <a:r>
              <a:rPr lang="it-IT" sz="4000" dirty="0">
                <a:solidFill>
                  <a:schemeClr val="bg1"/>
                </a:solidFill>
                <a:effectLst>
                  <a:outerShdw blurRad="38100" dist="38100" dir="2700000" algn="tl">
                    <a:srgbClr val="000000">
                      <a:alpha val="43137"/>
                    </a:srgbClr>
                  </a:outerShdw>
                </a:effectLst>
              </a:rPr>
              <a:t>INCONTRA </a:t>
            </a:r>
          </a:p>
          <a:p>
            <a:r>
              <a:rPr lang="it-IT" sz="4000" dirty="0">
                <a:solidFill>
                  <a:schemeClr val="bg1"/>
                </a:solidFill>
                <a:effectLst>
                  <a:outerShdw blurRad="38100" dist="38100" dir="2700000" algn="tl">
                    <a:srgbClr val="000000">
                      <a:alpha val="43137"/>
                    </a:srgbClr>
                  </a:outerShdw>
                </a:effectLst>
              </a:rPr>
              <a:t>LE IMPRESE</a:t>
            </a:r>
          </a:p>
        </p:txBody>
      </p:sp>
    </p:spTree>
    <p:extLst>
      <p:ext uri="{BB962C8B-B14F-4D97-AF65-F5344CB8AC3E}">
        <p14:creationId xmlns:p14="http://schemas.microsoft.com/office/powerpoint/2010/main" val="399537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63866AB-98B8-1D01-1E01-6E858B846464}"/>
              </a:ext>
            </a:extLst>
          </p:cNvPr>
          <p:cNvSpPr/>
          <p:nvPr/>
        </p:nvSpPr>
        <p:spPr>
          <a:xfrm>
            <a:off x="455612" y="1055174"/>
            <a:ext cx="8232775" cy="5376106"/>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CECFF"/>
              </a:solidFill>
              <a:latin typeface="Aptos" panose="020B0004020202020204" pitchFamily="34" charset="0"/>
            </a:endParaRPr>
          </a:p>
        </p:txBody>
      </p:sp>
      <p:sp>
        <p:nvSpPr>
          <p:cNvPr id="6" name="Rectangle 2">
            <a:extLst>
              <a:ext uri="{FF2B5EF4-FFF2-40B4-BE49-F238E27FC236}">
                <a16:creationId xmlns:a16="http://schemas.microsoft.com/office/drawing/2014/main" id="{BB1BDC2E-A3A4-4B0B-9385-968F81599835}"/>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a:solidFill>
                  <a:schemeClr val="tx2">
                    <a:lumMod val="50000"/>
                  </a:schemeClr>
                </a:solidFill>
                <a:latin typeface="Aptos" panose="020B0004020202020204" pitchFamily="34" charset="0"/>
              </a:rPr>
              <a:t>Presentazione dell’iniziativa</a:t>
            </a:r>
          </a:p>
        </p:txBody>
      </p:sp>
      <p:sp>
        <p:nvSpPr>
          <p:cNvPr id="20" name="TextBox 19">
            <a:extLst>
              <a:ext uri="{FF2B5EF4-FFF2-40B4-BE49-F238E27FC236}">
                <a16:creationId xmlns:a16="http://schemas.microsoft.com/office/drawing/2014/main" id="{9194A3E0-3045-AC5D-0997-14B9451E94F3}"/>
              </a:ext>
            </a:extLst>
          </p:cNvPr>
          <p:cNvSpPr txBox="1"/>
          <p:nvPr/>
        </p:nvSpPr>
        <p:spPr>
          <a:xfrm>
            <a:off x="550545" y="1079104"/>
            <a:ext cx="8006080" cy="2031325"/>
          </a:xfrm>
          <a:prstGeom prst="rect">
            <a:avLst/>
          </a:prstGeom>
          <a:noFill/>
        </p:spPr>
        <p:txBody>
          <a:bodyPr wrap="square" rtlCol="0">
            <a:spAutoFit/>
          </a:bodyPr>
          <a:lstStyle/>
          <a:p>
            <a:pPr algn="just"/>
            <a:r>
              <a:rPr lang="it-IT" sz="1400" dirty="0">
                <a:effectLst/>
                <a:latin typeface="Aptos" panose="020B0004020202020204" pitchFamily="34" charset="0"/>
                <a:ea typeface="Calibri" panose="020F0502020204030204" pitchFamily="34" charset="0"/>
              </a:rPr>
              <a:t>Con</a:t>
            </a:r>
            <a:r>
              <a:rPr lang="it-IT" sz="1400" dirty="0">
                <a:latin typeface="Aptos" panose="020B0004020202020204" pitchFamily="34" charset="0"/>
                <a:ea typeface="Calibri" panose="020F0502020204030204" pitchFamily="34" charset="0"/>
              </a:rPr>
              <a:t> </a:t>
            </a:r>
            <a:r>
              <a:rPr lang="it-IT" sz="1400" dirty="0">
                <a:effectLst/>
                <a:latin typeface="Aptos" panose="020B0004020202020204" pitchFamily="34" charset="0"/>
                <a:ea typeface="Calibri" panose="020F0502020204030204" pitchFamily="34" charset="0"/>
              </a:rPr>
              <a:t>il </a:t>
            </a:r>
            <a:r>
              <a:rPr lang="it-IT" sz="1400" b="1" dirty="0">
                <a:solidFill>
                  <a:schemeClr val="tx2">
                    <a:lumMod val="75000"/>
                  </a:schemeClr>
                </a:solidFill>
                <a:effectLst/>
                <a:latin typeface="Aptos" panose="020B0004020202020204" pitchFamily="34" charset="0"/>
                <a:ea typeface="Calibri" panose="020F0502020204030204" pitchFamily="34" charset="0"/>
              </a:rPr>
              <a:t>DPCM 11 luglio 2018 </a:t>
            </a:r>
            <a:r>
              <a:rPr lang="it-IT" sz="1400" dirty="0">
                <a:effectLst/>
                <a:latin typeface="Aptos" panose="020B0004020202020204" pitchFamily="34" charset="0"/>
                <a:ea typeface="Calibri" panose="020F0502020204030204" pitchFamily="34" charset="0"/>
              </a:rPr>
              <a:t>la </a:t>
            </a:r>
            <a:r>
              <a:rPr lang="it-IT" sz="1400" b="1" dirty="0">
                <a:solidFill>
                  <a:schemeClr val="tx2">
                    <a:lumMod val="75000"/>
                  </a:schemeClr>
                </a:solidFill>
                <a:effectLst/>
                <a:latin typeface="Aptos" panose="020B0004020202020204" pitchFamily="34" charset="0"/>
                <a:ea typeface="Calibri" panose="020F0502020204030204" pitchFamily="34" charset="0"/>
              </a:rPr>
              <a:t>categoria merceologica delle pulizie sanitarie </a:t>
            </a:r>
            <a:r>
              <a:rPr lang="it-IT" sz="1400" dirty="0">
                <a:effectLst/>
                <a:latin typeface="Aptos" panose="020B0004020202020204" pitchFamily="34" charset="0"/>
                <a:ea typeface="Calibri" panose="020F0502020204030204" pitchFamily="34" charset="0"/>
              </a:rPr>
              <a:t>è stata inserita tra le categorie di beni e servizi per l’acquisto dei quali le Amministrazioni statali centrali e periferiche dovranno ricorrere ai Soggetti Aggregatori.</a:t>
            </a:r>
          </a:p>
          <a:p>
            <a:pPr algn="just"/>
            <a:endParaRPr lang="it-IT" sz="1400" dirty="0">
              <a:latin typeface="Aptos" panose="020B0004020202020204" pitchFamily="34" charset="0"/>
              <a:ea typeface="Calibri" panose="020F0502020204030204" pitchFamily="34" charset="0"/>
            </a:endParaRPr>
          </a:p>
          <a:p>
            <a:pPr algn="just"/>
            <a:r>
              <a:rPr lang="it-IT" sz="1400" dirty="0">
                <a:latin typeface="Aptos" panose="020B0004020202020204" pitchFamily="34" charset="0"/>
                <a:ea typeface="Calibri" panose="020F0502020204030204" pitchFamily="34" charset="0"/>
              </a:rPr>
              <a:t>Con delibera </a:t>
            </a:r>
            <a:r>
              <a:rPr lang="it-IT" sz="1400" b="1" dirty="0">
                <a:solidFill>
                  <a:schemeClr val="tx2">
                    <a:lumMod val="75000"/>
                  </a:schemeClr>
                </a:solidFill>
                <a:latin typeface="Aptos" panose="020B0004020202020204" pitchFamily="34" charset="0"/>
                <a:ea typeface="Calibri" panose="020F0502020204030204" pitchFamily="34" charset="0"/>
              </a:rPr>
              <a:t>n. 345 del 19 dicembre 2024</a:t>
            </a:r>
            <a:r>
              <a:rPr lang="it-IT" sz="1400" dirty="0">
                <a:latin typeface="Aptos" panose="020B0004020202020204" pitchFamily="34" charset="0"/>
                <a:ea typeface="Calibri" panose="020F0502020204030204" pitchFamily="34" charset="0"/>
              </a:rPr>
              <a:t>,</a:t>
            </a:r>
            <a:r>
              <a:rPr lang="it-IT" sz="1400" b="1" dirty="0">
                <a:latin typeface="Aptos" panose="020B0004020202020204" pitchFamily="34" charset="0"/>
                <a:ea typeface="Calibri" panose="020F0502020204030204" pitchFamily="34" charset="0"/>
              </a:rPr>
              <a:t> </a:t>
            </a:r>
            <a:r>
              <a:rPr lang="it-IT" sz="1400" dirty="0">
                <a:latin typeface="Aptos" panose="020B0004020202020204" pitchFamily="34" charset="0"/>
                <a:ea typeface="Calibri" panose="020F0502020204030204" pitchFamily="34" charset="0"/>
              </a:rPr>
              <a:t>So.Re.Sa. ha approvato il «</a:t>
            </a:r>
            <a:r>
              <a:rPr lang="it-IT" sz="1400" i="1" dirty="0">
                <a:latin typeface="Aptos" panose="020B0004020202020204" pitchFamily="34" charset="0"/>
                <a:ea typeface="Calibri" panose="020F0502020204030204" pitchFamily="34" charset="0"/>
              </a:rPr>
              <a:t>Piano delle Iniziative So.Re.Sa. S.p.A. per forniture, servizi e lavori - Anni 2025-2027».</a:t>
            </a:r>
          </a:p>
          <a:p>
            <a:pPr algn="just"/>
            <a:endParaRPr lang="it-IT" sz="1400" i="1" dirty="0">
              <a:latin typeface="Aptos" panose="020B0004020202020204" pitchFamily="34" charset="0"/>
              <a:ea typeface="Calibri" panose="020F0502020204030204" pitchFamily="34" charset="0"/>
            </a:endParaRPr>
          </a:p>
          <a:p>
            <a:pPr algn="just"/>
            <a:r>
              <a:rPr lang="it-IT" sz="1400" dirty="0">
                <a:latin typeface="Aptos" panose="020B0004020202020204" pitchFamily="34" charset="0"/>
                <a:ea typeface="Calibri" panose="020F0502020204030204" pitchFamily="34" charset="0"/>
              </a:rPr>
              <a:t>Pertanto, So.Re.Sa. è prossima all’indizione della </a:t>
            </a:r>
            <a:r>
              <a:rPr lang="it-IT" sz="1400" b="1" dirty="0">
                <a:solidFill>
                  <a:schemeClr val="tx2">
                    <a:lumMod val="75000"/>
                  </a:schemeClr>
                </a:solidFill>
                <a:latin typeface="Aptos" panose="020B0004020202020204" pitchFamily="34" charset="0"/>
                <a:ea typeface="Calibri" panose="020F0502020204030204" pitchFamily="34" charset="0"/>
              </a:rPr>
              <a:t>prima edizione </a:t>
            </a:r>
            <a:r>
              <a:rPr lang="it-IT" sz="1400" dirty="0">
                <a:latin typeface="Aptos" panose="020B0004020202020204" pitchFamily="34" charset="0"/>
                <a:ea typeface="Calibri" panose="020F0502020204030204" pitchFamily="34" charset="0"/>
              </a:rPr>
              <a:t>della proce</a:t>
            </a:r>
            <a:r>
              <a:rPr lang="it-IT" sz="1400" dirty="0">
                <a:effectLst/>
                <a:latin typeface="Aptos" panose="020B0004020202020204" pitchFamily="34" charset="0"/>
                <a:ea typeface="Calibri" panose="020F0502020204030204" pitchFamily="34" charset="0"/>
              </a:rPr>
              <a:t>dura di gara avente ad oggetto </a:t>
            </a:r>
            <a:r>
              <a:rPr lang="it-IT" sz="1400" b="1" dirty="0">
                <a:effectLst/>
                <a:latin typeface="Aptos" panose="020B0004020202020204" pitchFamily="34" charset="0"/>
                <a:ea typeface="Calibri" panose="020F0502020204030204" pitchFamily="34" charset="0"/>
              </a:rPr>
              <a:t> </a:t>
            </a:r>
            <a:r>
              <a:rPr lang="it-IT" sz="1400" dirty="0">
                <a:effectLst/>
                <a:latin typeface="Aptos" panose="020B0004020202020204" pitchFamily="34" charset="0"/>
                <a:ea typeface="Calibri" panose="020F0502020204030204" pitchFamily="34" charset="0"/>
              </a:rPr>
              <a:t>l’affidamento del:</a:t>
            </a:r>
          </a:p>
        </p:txBody>
      </p:sp>
      <p:sp>
        <p:nvSpPr>
          <p:cNvPr id="2" name="Rectangle: Rounded Corners 1">
            <a:extLst>
              <a:ext uri="{FF2B5EF4-FFF2-40B4-BE49-F238E27FC236}">
                <a16:creationId xmlns:a16="http://schemas.microsoft.com/office/drawing/2014/main" id="{B5378570-C294-4B71-3BCE-1393C0206E43}"/>
              </a:ext>
            </a:extLst>
          </p:cNvPr>
          <p:cNvSpPr/>
          <p:nvPr/>
        </p:nvSpPr>
        <p:spPr>
          <a:xfrm>
            <a:off x="503717" y="3236930"/>
            <a:ext cx="8099735" cy="821503"/>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tLang="it-IT" b="1" dirty="0">
                <a:latin typeface="Aptos" panose="020B0004020202020204" pitchFamily="34" charset="0"/>
              </a:rPr>
              <a:t>«</a:t>
            </a:r>
            <a:r>
              <a:rPr lang="it-IT" b="1" dirty="0">
                <a:latin typeface="Aptos" panose="020B0004020202020204" pitchFamily="34" charset="0"/>
              </a:rPr>
              <a:t>Servizio di pulizia, sanificazione e servizi accessori per le aziende sanitarie del SSR</a:t>
            </a:r>
            <a:r>
              <a:rPr lang="it-IT" altLang="it-IT" b="1" dirty="0">
                <a:latin typeface="Aptos" panose="020B0004020202020204" pitchFamily="34" charset="0"/>
              </a:rPr>
              <a:t>»</a:t>
            </a:r>
            <a:endParaRPr lang="it-IT" b="1" dirty="0">
              <a:latin typeface="Aptos" panose="020B0004020202020204" pitchFamily="34" charset="0"/>
            </a:endParaRPr>
          </a:p>
        </p:txBody>
      </p:sp>
      <p:sp>
        <p:nvSpPr>
          <p:cNvPr id="4" name="TextBox 3">
            <a:extLst>
              <a:ext uri="{FF2B5EF4-FFF2-40B4-BE49-F238E27FC236}">
                <a16:creationId xmlns:a16="http://schemas.microsoft.com/office/drawing/2014/main" id="{2F812AF0-37CF-8E3C-8D94-522202D84BB8}"/>
              </a:ext>
            </a:extLst>
          </p:cNvPr>
          <p:cNvSpPr txBox="1"/>
          <p:nvPr/>
        </p:nvSpPr>
        <p:spPr>
          <a:xfrm>
            <a:off x="597372" y="4287409"/>
            <a:ext cx="8006080" cy="1461939"/>
          </a:xfrm>
          <a:prstGeom prst="rect">
            <a:avLst/>
          </a:prstGeom>
          <a:noFill/>
        </p:spPr>
        <p:txBody>
          <a:bodyPr wrap="square" rtlCol="0">
            <a:spAutoFit/>
          </a:bodyPr>
          <a:lstStyle/>
          <a:p>
            <a:pPr algn="just">
              <a:spcAft>
                <a:spcPts val="600"/>
              </a:spcAft>
            </a:pPr>
            <a:r>
              <a:rPr lang="it-IT" sz="1400">
                <a:effectLst/>
                <a:latin typeface="Aptos" panose="020B0004020202020204" pitchFamily="34" charset="0"/>
                <a:ea typeface="Calibri" panose="020F0502020204030204" pitchFamily="34" charset="0"/>
              </a:rPr>
              <a:t>Al servizio di pulizia e sanificazione sanitaria si applicano, ai sensi dell’art. 57 comma 2 del d.lgs. 36/2023, le specifiche tecniche e le clausole contrattuali contenute nei </a:t>
            </a:r>
            <a:r>
              <a:rPr lang="it-IT" sz="1400" b="1">
                <a:solidFill>
                  <a:schemeClr val="tx2">
                    <a:lumMod val="75000"/>
                  </a:schemeClr>
                </a:solidFill>
                <a:effectLst/>
                <a:latin typeface="Aptos" panose="020B0004020202020204" pitchFamily="34" charset="0"/>
                <a:ea typeface="Calibri" panose="020F0502020204030204" pitchFamily="34" charset="0"/>
              </a:rPr>
              <a:t>Criteri Ambientali Minimi</a:t>
            </a:r>
            <a:r>
              <a:rPr lang="it-IT" sz="1400">
                <a:effectLst/>
                <a:latin typeface="Aptos" panose="020B0004020202020204" pitchFamily="34" charset="0"/>
                <a:ea typeface="Calibri" panose="020F0502020204030204" pitchFamily="34" charset="0"/>
              </a:rPr>
              <a:t>.</a:t>
            </a:r>
          </a:p>
          <a:p>
            <a:pPr algn="just"/>
            <a:endParaRPr lang="it-IT" sz="1400">
              <a:latin typeface="Aptos" panose="020B0004020202020204" pitchFamily="34" charset="0"/>
              <a:ea typeface="Calibri" panose="020F0502020204030204" pitchFamily="34" charset="0"/>
            </a:endParaRPr>
          </a:p>
          <a:p>
            <a:pPr algn="just"/>
            <a:r>
              <a:rPr lang="it-IT" sz="1400">
                <a:latin typeface="Aptos" panose="020B0004020202020204" pitchFamily="34" charset="0"/>
                <a:ea typeface="Calibri" panose="020F0502020204030204" pitchFamily="34" charset="0"/>
              </a:rPr>
              <a:t>Pertanto, la procedura verrà svolta in conformità al D.M. 51 del 29 gennaio 2021 recante «</a:t>
            </a:r>
            <a:r>
              <a:rPr lang="it-IT" sz="1400" i="1" u="sng">
                <a:latin typeface="Aptos" panose="020B0004020202020204" pitchFamily="34" charset="0"/>
                <a:ea typeface="Calibri" panose="020F0502020204030204" pitchFamily="34" charset="0"/>
              </a:rPr>
              <a:t>Criteri ambientali minimi per l’affidamento del servizio di pulizia e sanificazione di edifici e ambienti ad uso civile, sanitario e per i prodotti detergenti</a:t>
            </a:r>
            <a:r>
              <a:rPr lang="it-IT" sz="1400">
                <a:latin typeface="Aptos" panose="020B0004020202020204" pitchFamily="34" charset="0"/>
                <a:ea typeface="Calibri" panose="020F0502020204030204" pitchFamily="34" charset="0"/>
              </a:rPr>
              <a:t>».</a:t>
            </a:r>
            <a:endParaRPr lang="it-IT" sz="1400">
              <a:effectLst/>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182540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D0C4B-DCBC-82EB-DAA4-A615E31641DA}"/>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00A408E-8B08-F15F-A41B-D59D01774F64}"/>
              </a:ext>
            </a:extLst>
          </p:cNvPr>
          <p:cNvSpPr/>
          <p:nvPr/>
        </p:nvSpPr>
        <p:spPr>
          <a:xfrm>
            <a:off x="455612" y="1055174"/>
            <a:ext cx="8232775" cy="5376106"/>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CECFF"/>
              </a:solidFill>
              <a:latin typeface="Aptos" panose="020B0004020202020204" pitchFamily="34" charset="0"/>
            </a:endParaRPr>
          </a:p>
        </p:txBody>
      </p:sp>
      <p:sp>
        <p:nvSpPr>
          <p:cNvPr id="6" name="Rectangle 2">
            <a:extLst>
              <a:ext uri="{FF2B5EF4-FFF2-40B4-BE49-F238E27FC236}">
                <a16:creationId xmlns:a16="http://schemas.microsoft.com/office/drawing/2014/main" id="{E9AE1D85-F2D6-2C79-4AA6-63283FEBA872}"/>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a:solidFill>
                  <a:schemeClr val="tx2">
                    <a:lumMod val="50000"/>
                  </a:schemeClr>
                </a:solidFill>
                <a:latin typeface="Aptos" panose="020B0004020202020204" pitchFamily="34" charset="0"/>
              </a:rPr>
              <a:t>Presentazione dell’iniziativa</a:t>
            </a:r>
          </a:p>
        </p:txBody>
      </p:sp>
      <p:sp>
        <p:nvSpPr>
          <p:cNvPr id="20" name="TextBox 19">
            <a:extLst>
              <a:ext uri="{FF2B5EF4-FFF2-40B4-BE49-F238E27FC236}">
                <a16:creationId xmlns:a16="http://schemas.microsoft.com/office/drawing/2014/main" id="{BC0DAE43-19CA-DB3D-18F6-7AC5B9A5DB0E}"/>
              </a:ext>
            </a:extLst>
          </p:cNvPr>
          <p:cNvSpPr txBox="1"/>
          <p:nvPr/>
        </p:nvSpPr>
        <p:spPr>
          <a:xfrm>
            <a:off x="550545" y="1079104"/>
            <a:ext cx="8006080" cy="2508379"/>
          </a:xfrm>
          <a:prstGeom prst="rect">
            <a:avLst/>
          </a:prstGeom>
          <a:noFill/>
        </p:spPr>
        <p:txBody>
          <a:bodyPr wrap="square" rtlCol="0">
            <a:spAutoFit/>
          </a:bodyPr>
          <a:lstStyle/>
          <a:p>
            <a:pPr algn="just"/>
            <a:endParaRPr lang="it-IT" sz="1300" dirty="0">
              <a:latin typeface="Aptos" panose="020B0004020202020204" pitchFamily="34" charset="0"/>
              <a:ea typeface="Calibri" panose="020F0502020204030204" pitchFamily="34" charset="0"/>
            </a:endParaRPr>
          </a:p>
          <a:p>
            <a:pPr algn="just"/>
            <a:r>
              <a:rPr lang="it-IT" dirty="0">
                <a:latin typeface="Aptos" panose="020B0004020202020204" pitchFamily="34" charset="0"/>
                <a:ea typeface="Calibri" panose="020F0502020204030204" pitchFamily="34" charset="0"/>
              </a:rPr>
              <a:t>Considerata la rilevanza della procedura di che trattasi, </a:t>
            </a:r>
            <a:r>
              <a:rPr lang="it-IT" dirty="0" err="1">
                <a:latin typeface="Aptos" panose="020B0004020202020204" pitchFamily="34" charset="0"/>
                <a:ea typeface="Calibri" panose="020F0502020204030204" pitchFamily="34" charset="0"/>
              </a:rPr>
              <a:t>SoReSa</a:t>
            </a:r>
            <a:r>
              <a:rPr lang="it-IT" dirty="0">
                <a:latin typeface="Aptos" panose="020B0004020202020204" pitchFamily="34" charset="0"/>
                <a:ea typeface="Calibri" panose="020F0502020204030204" pitchFamily="34" charset="0"/>
              </a:rPr>
              <a:t> ha presentato, c/o ANAC, </a:t>
            </a:r>
            <a:r>
              <a:rPr lang="it-IT" b="1" dirty="0">
                <a:solidFill>
                  <a:schemeClr val="tx2">
                    <a:lumMod val="75000"/>
                  </a:schemeClr>
                </a:solidFill>
                <a:latin typeface="Aptos" panose="020B0004020202020204" pitchFamily="34" charset="0"/>
                <a:ea typeface="Calibri" panose="020F0502020204030204" pitchFamily="34" charset="0"/>
              </a:rPr>
              <a:t>istanza di vigilanza collaborativa</a:t>
            </a:r>
            <a:r>
              <a:rPr lang="it-IT" dirty="0">
                <a:latin typeface="Aptos" panose="020B0004020202020204" pitchFamily="34" charset="0"/>
                <a:ea typeface="Calibri" panose="020F0502020204030204" pitchFamily="34" charset="0"/>
              </a:rPr>
              <a:t> ai sensi del Regolamento ANAC di cui alla Delibera n. 269 del 20 giugno 2023. </a:t>
            </a:r>
          </a:p>
          <a:p>
            <a:pPr algn="just"/>
            <a:endParaRPr lang="it-IT" dirty="0">
              <a:latin typeface="Aptos" panose="020B0004020202020204" pitchFamily="34" charset="0"/>
              <a:ea typeface="Calibri" panose="020F0502020204030204" pitchFamily="34" charset="0"/>
            </a:endParaRPr>
          </a:p>
          <a:p>
            <a:pPr algn="just"/>
            <a:r>
              <a:rPr lang="it-IT" dirty="0">
                <a:latin typeface="Aptos" panose="020B0004020202020204" pitchFamily="34" charset="0"/>
                <a:ea typeface="Calibri" panose="020F0502020204030204" pitchFamily="34" charset="0"/>
              </a:rPr>
              <a:t>L’Autorità con nota del 1° luglio u.s. ha dato esito positivo alla citata istanza, trasmettendo relativo protocollo, pubblicato al seguente link </a:t>
            </a:r>
            <a:r>
              <a:rPr lang="it-IT" dirty="0">
                <a:latin typeface="Aptos" panose="020B00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Protocollo di vigilanza collaborativa Anac - </a:t>
            </a:r>
            <a:r>
              <a:rPr lang="it-IT" dirty="0" err="1">
                <a:latin typeface="Aptos" panose="020B00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SoReSa</a:t>
            </a:r>
            <a:r>
              <a:rPr lang="it-IT" dirty="0">
                <a:latin typeface="Aptos" panose="020B00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 - 3 luglio 2024 (con atto integrativo) - www.anticorruzione.it</a:t>
            </a:r>
            <a:endParaRPr lang="it-IT" dirty="0">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380889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D1E0C-47BA-3921-6E47-F2C2B8AE32F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9370BF7-6B68-927E-E5A6-A0DEBBFAAE4F}"/>
              </a:ext>
            </a:extLst>
          </p:cNvPr>
          <p:cNvSpPr/>
          <p:nvPr/>
        </p:nvSpPr>
        <p:spPr>
          <a:xfrm>
            <a:off x="685800" y="2087682"/>
            <a:ext cx="6024880" cy="711200"/>
          </a:xfrm>
          <a:prstGeom prst="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ptos" panose="020B0004020202020204" pitchFamily="34" charset="0"/>
            </a:endParaRPr>
          </a:p>
        </p:txBody>
      </p:sp>
      <p:sp>
        <p:nvSpPr>
          <p:cNvPr id="6" name="Rectangle 2">
            <a:extLst>
              <a:ext uri="{FF2B5EF4-FFF2-40B4-BE49-F238E27FC236}">
                <a16:creationId xmlns:a16="http://schemas.microsoft.com/office/drawing/2014/main" id="{451D30EF-3BFC-20A9-2CFE-674C27CE6F4B}"/>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Indice dei contenuti</a:t>
            </a:r>
            <a:endParaRPr lang="it-IT" sz="2400" b="1" dirty="0">
              <a:solidFill>
                <a:schemeClr val="tx2">
                  <a:lumMod val="50000"/>
                </a:schemeClr>
              </a:solidFill>
              <a:latin typeface="Aptos" panose="020B0004020202020204" pitchFamily="34" charset="0"/>
              <a:ea typeface="+mj-ea"/>
            </a:endParaRPr>
          </a:p>
        </p:txBody>
      </p:sp>
      <p:sp>
        <p:nvSpPr>
          <p:cNvPr id="2" name="Rectangle 1">
            <a:extLst>
              <a:ext uri="{FF2B5EF4-FFF2-40B4-BE49-F238E27FC236}">
                <a16:creationId xmlns:a16="http://schemas.microsoft.com/office/drawing/2014/main" id="{9D5AB6F1-5550-9A06-082A-97E00E6B34B1}"/>
              </a:ext>
            </a:extLst>
          </p:cNvPr>
          <p:cNvSpPr/>
          <p:nvPr/>
        </p:nvSpPr>
        <p:spPr>
          <a:xfrm>
            <a:off x="685800" y="1011945"/>
            <a:ext cx="863600" cy="5227490"/>
          </a:xfrm>
          <a:prstGeom prst="rect">
            <a:avLst/>
          </a:prstGeom>
          <a:solidFill>
            <a:srgbClr val="4F81BD">
              <a:alpha val="1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 name="TextBox 7">
            <a:extLst>
              <a:ext uri="{FF2B5EF4-FFF2-40B4-BE49-F238E27FC236}">
                <a16:creationId xmlns:a16="http://schemas.microsoft.com/office/drawing/2014/main" id="{BEC491A1-6A69-310C-8179-2B1CA6120529}"/>
              </a:ext>
            </a:extLst>
          </p:cNvPr>
          <p:cNvSpPr txBox="1"/>
          <p:nvPr/>
        </p:nvSpPr>
        <p:spPr>
          <a:xfrm>
            <a:off x="1645920" y="2195441"/>
            <a:ext cx="4968240" cy="461665"/>
          </a:xfrm>
          <a:prstGeom prst="rect">
            <a:avLst/>
          </a:prstGeom>
          <a:noFill/>
        </p:spPr>
        <p:txBody>
          <a:bodyPr wrap="square" rtlCol="0">
            <a:spAutoFit/>
          </a:bodyPr>
          <a:lstStyle/>
          <a:p>
            <a:r>
              <a:rPr lang="it-IT" sz="2400" b="1" dirty="0">
                <a:solidFill>
                  <a:schemeClr val="bg1"/>
                </a:solidFill>
                <a:latin typeface="Aptos" panose="020B0004020202020204" pitchFamily="34" charset="0"/>
              </a:rPr>
              <a:t>Oggetto di gara</a:t>
            </a:r>
            <a:endParaRPr lang="en-US" sz="2400" b="1" dirty="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222D4546-23EA-E4A7-54B1-E373328BBCE7}"/>
              </a:ext>
            </a:extLst>
          </p:cNvPr>
          <p:cNvSpPr txBox="1"/>
          <p:nvPr/>
        </p:nvSpPr>
        <p:spPr>
          <a:xfrm>
            <a:off x="878840" y="1338104"/>
            <a:ext cx="670560" cy="461665"/>
          </a:xfrm>
          <a:prstGeom prst="rect">
            <a:avLst/>
          </a:prstGeom>
          <a:noFill/>
        </p:spPr>
        <p:txBody>
          <a:bodyPr wrap="square" rtlCol="0">
            <a:spAutoFit/>
          </a:bodyPr>
          <a:lstStyle/>
          <a:p>
            <a:r>
              <a:rPr lang="it-IT" sz="2400" b="1" dirty="0">
                <a:solidFill>
                  <a:schemeClr val="tx2"/>
                </a:solidFill>
                <a:latin typeface="Aptos" panose="020B0004020202020204" pitchFamily="34" charset="0"/>
              </a:rPr>
              <a:t>1.</a:t>
            </a:r>
            <a:endParaRPr lang="en-US" sz="2400" b="1" dirty="0">
              <a:solidFill>
                <a:schemeClr val="tx2"/>
              </a:solidFill>
              <a:latin typeface="Aptos" panose="020B0004020202020204" pitchFamily="34" charset="0"/>
            </a:endParaRPr>
          </a:p>
        </p:txBody>
      </p:sp>
      <p:sp>
        <p:nvSpPr>
          <p:cNvPr id="10" name="TextBox 9">
            <a:extLst>
              <a:ext uri="{FF2B5EF4-FFF2-40B4-BE49-F238E27FC236}">
                <a16:creationId xmlns:a16="http://schemas.microsoft.com/office/drawing/2014/main" id="{B02E1CE5-1D68-8374-E85A-2EA6BAA0AB71}"/>
              </a:ext>
            </a:extLst>
          </p:cNvPr>
          <p:cNvSpPr txBox="1"/>
          <p:nvPr/>
        </p:nvSpPr>
        <p:spPr>
          <a:xfrm>
            <a:off x="1645920" y="2967147"/>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Suddivisione in lotti</a:t>
            </a:r>
            <a:endParaRPr lang="en-US" sz="2200" b="1" dirty="0">
              <a:solidFill>
                <a:schemeClr val="tx2">
                  <a:lumMod val="75000"/>
                </a:schemeClr>
              </a:solidFill>
              <a:latin typeface="Aptos" panose="020B0004020202020204" pitchFamily="34" charset="0"/>
            </a:endParaRPr>
          </a:p>
        </p:txBody>
      </p:sp>
      <p:sp>
        <p:nvSpPr>
          <p:cNvPr id="14" name="TextBox 13">
            <a:extLst>
              <a:ext uri="{FF2B5EF4-FFF2-40B4-BE49-F238E27FC236}">
                <a16:creationId xmlns:a16="http://schemas.microsoft.com/office/drawing/2014/main" id="{59BEB5C9-B2F6-6B94-2EF7-53BAEBF8BAE5}"/>
              </a:ext>
            </a:extLst>
          </p:cNvPr>
          <p:cNvSpPr txBox="1"/>
          <p:nvPr/>
        </p:nvSpPr>
        <p:spPr>
          <a:xfrm>
            <a:off x="878840" y="2142264"/>
            <a:ext cx="670560" cy="584775"/>
          </a:xfrm>
          <a:prstGeom prst="rect">
            <a:avLst/>
          </a:prstGeom>
          <a:noFill/>
        </p:spPr>
        <p:txBody>
          <a:bodyPr wrap="square" rtlCol="0">
            <a:spAutoFit/>
          </a:bodyPr>
          <a:lstStyle/>
          <a:p>
            <a:r>
              <a:rPr lang="it-IT" sz="3200" b="1" dirty="0">
                <a:solidFill>
                  <a:schemeClr val="bg1"/>
                </a:solidFill>
                <a:latin typeface="Aptos" panose="020B0004020202020204" pitchFamily="34" charset="0"/>
              </a:rPr>
              <a:t>2.</a:t>
            </a:r>
            <a:endParaRPr lang="en-US" sz="3200" b="1" dirty="0">
              <a:solidFill>
                <a:schemeClr val="bg1"/>
              </a:solidFill>
              <a:latin typeface="Aptos" panose="020B0004020202020204" pitchFamily="34" charset="0"/>
            </a:endParaRPr>
          </a:p>
        </p:txBody>
      </p:sp>
      <p:sp>
        <p:nvSpPr>
          <p:cNvPr id="15" name="TextBox 14">
            <a:extLst>
              <a:ext uri="{FF2B5EF4-FFF2-40B4-BE49-F238E27FC236}">
                <a16:creationId xmlns:a16="http://schemas.microsoft.com/office/drawing/2014/main" id="{9E7F287C-0D4F-E909-9059-DEA75D5FED77}"/>
              </a:ext>
            </a:extLst>
          </p:cNvPr>
          <p:cNvSpPr txBox="1"/>
          <p:nvPr/>
        </p:nvSpPr>
        <p:spPr>
          <a:xfrm>
            <a:off x="904875" y="2936369"/>
            <a:ext cx="670560" cy="461665"/>
          </a:xfrm>
          <a:prstGeom prst="rect">
            <a:avLst/>
          </a:prstGeom>
          <a:noFill/>
        </p:spPr>
        <p:txBody>
          <a:bodyPr wrap="square" rtlCol="0">
            <a:spAutoFit/>
          </a:bodyPr>
          <a:lstStyle/>
          <a:p>
            <a:r>
              <a:rPr lang="it-IT" sz="2400" b="1" dirty="0">
                <a:solidFill>
                  <a:schemeClr val="tx2">
                    <a:lumMod val="75000"/>
                  </a:schemeClr>
                </a:solidFill>
                <a:latin typeface="Aptos" panose="020B0004020202020204" pitchFamily="34" charset="0"/>
              </a:rPr>
              <a:t>3.</a:t>
            </a:r>
            <a:endParaRPr lang="en-US" sz="2400" b="1" dirty="0">
              <a:solidFill>
                <a:schemeClr val="tx2">
                  <a:lumMod val="75000"/>
                </a:schemeClr>
              </a:solidFill>
              <a:latin typeface="Aptos" panose="020B0004020202020204" pitchFamily="34" charset="0"/>
            </a:endParaRPr>
          </a:p>
        </p:txBody>
      </p:sp>
      <p:sp>
        <p:nvSpPr>
          <p:cNvPr id="17" name="TextBox 16">
            <a:extLst>
              <a:ext uri="{FF2B5EF4-FFF2-40B4-BE49-F238E27FC236}">
                <a16:creationId xmlns:a16="http://schemas.microsoft.com/office/drawing/2014/main" id="{7B59BC2E-0BFF-3D50-8DE1-B71085AE6FCB}"/>
              </a:ext>
            </a:extLst>
          </p:cNvPr>
          <p:cNvSpPr txBox="1"/>
          <p:nvPr/>
        </p:nvSpPr>
        <p:spPr>
          <a:xfrm>
            <a:off x="891858" y="3657620"/>
            <a:ext cx="670560" cy="461665"/>
          </a:xfrm>
          <a:prstGeom prst="rect">
            <a:avLst/>
          </a:prstGeom>
          <a:noFill/>
        </p:spPr>
        <p:txBody>
          <a:bodyPr wrap="square" rtlCol="0">
            <a:spAutoFit/>
          </a:bodyPr>
          <a:lstStyle/>
          <a:p>
            <a:r>
              <a:rPr lang="en-US" sz="2400" b="1" dirty="0">
                <a:solidFill>
                  <a:schemeClr val="tx2">
                    <a:lumMod val="75000"/>
                  </a:schemeClr>
                </a:solidFill>
                <a:latin typeface="Aptos" panose="020B0004020202020204" pitchFamily="34" charset="0"/>
              </a:rPr>
              <a:t>4.</a:t>
            </a:r>
            <a:endParaRPr lang="it-IT" sz="2400" b="1" dirty="0">
              <a:solidFill>
                <a:schemeClr val="tx2">
                  <a:lumMod val="75000"/>
                </a:schemeClr>
              </a:solidFill>
              <a:latin typeface="Aptos" panose="020B0004020202020204" pitchFamily="34" charset="0"/>
            </a:endParaRPr>
          </a:p>
        </p:txBody>
      </p:sp>
      <p:sp>
        <p:nvSpPr>
          <p:cNvPr id="5" name="TextBox 4">
            <a:extLst>
              <a:ext uri="{FF2B5EF4-FFF2-40B4-BE49-F238E27FC236}">
                <a16:creationId xmlns:a16="http://schemas.microsoft.com/office/drawing/2014/main" id="{C9BF8363-6669-2EB7-3036-FAB79B4B5A5B}"/>
              </a:ext>
            </a:extLst>
          </p:cNvPr>
          <p:cNvSpPr txBox="1"/>
          <p:nvPr/>
        </p:nvSpPr>
        <p:spPr>
          <a:xfrm>
            <a:off x="1597660" y="3673008"/>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Descrizione dei servizi</a:t>
            </a:r>
            <a:endParaRPr lang="it-IT" sz="2200" b="1" dirty="0">
              <a:solidFill>
                <a:schemeClr val="tx2">
                  <a:lumMod val="75000"/>
                </a:schemeClr>
              </a:solidFill>
              <a:highlight>
                <a:srgbClr val="FFFF00"/>
              </a:highlight>
              <a:latin typeface="Aptos" panose="020B0004020202020204" pitchFamily="34" charset="0"/>
            </a:endParaRPr>
          </a:p>
        </p:txBody>
      </p:sp>
      <p:sp>
        <p:nvSpPr>
          <p:cNvPr id="7" name="TextBox 6">
            <a:extLst>
              <a:ext uri="{FF2B5EF4-FFF2-40B4-BE49-F238E27FC236}">
                <a16:creationId xmlns:a16="http://schemas.microsoft.com/office/drawing/2014/main" id="{CF50BA87-A817-F6BE-BB76-B4E10E655629}"/>
              </a:ext>
            </a:extLst>
          </p:cNvPr>
          <p:cNvSpPr txBox="1"/>
          <p:nvPr/>
        </p:nvSpPr>
        <p:spPr>
          <a:xfrm>
            <a:off x="904875" y="4454143"/>
            <a:ext cx="670560" cy="461665"/>
          </a:xfrm>
          <a:prstGeom prst="rect">
            <a:avLst/>
          </a:prstGeom>
          <a:noFill/>
        </p:spPr>
        <p:txBody>
          <a:bodyPr wrap="square" rtlCol="0">
            <a:spAutoFit/>
          </a:bodyPr>
          <a:lstStyle/>
          <a:p>
            <a:r>
              <a:rPr lang="en-US" sz="2400" b="1" dirty="0">
                <a:solidFill>
                  <a:schemeClr val="tx2">
                    <a:lumMod val="75000"/>
                  </a:schemeClr>
                </a:solidFill>
                <a:latin typeface="Aptos" panose="020B0004020202020204" pitchFamily="34" charset="0"/>
              </a:rPr>
              <a:t>5.</a:t>
            </a:r>
            <a:endParaRPr lang="it-IT" sz="2400" b="1" dirty="0">
              <a:solidFill>
                <a:schemeClr val="tx2">
                  <a:lumMod val="75000"/>
                </a:schemeClr>
              </a:solidFill>
              <a:latin typeface="Aptos" panose="020B0004020202020204" pitchFamily="34" charset="0"/>
            </a:endParaRPr>
          </a:p>
        </p:txBody>
      </p:sp>
      <p:sp>
        <p:nvSpPr>
          <p:cNvPr id="4" name="TextBox 3">
            <a:extLst>
              <a:ext uri="{FF2B5EF4-FFF2-40B4-BE49-F238E27FC236}">
                <a16:creationId xmlns:a16="http://schemas.microsoft.com/office/drawing/2014/main" id="{5952BC88-35F0-B670-98C6-88C760344E20}"/>
              </a:ext>
            </a:extLst>
          </p:cNvPr>
          <p:cNvSpPr txBox="1"/>
          <p:nvPr/>
        </p:nvSpPr>
        <p:spPr>
          <a:xfrm>
            <a:off x="1597660" y="1342496"/>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Presentazione</a:t>
            </a:r>
            <a:r>
              <a:rPr lang="it-IT" sz="2200" b="1" dirty="0">
                <a:solidFill>
                  <a:schemeClr val="bg1"/>
                </a:solidFill>
                <a:latin typeface="Aptos" panose="020B0004020202020204" pitchFamily="34" charset="0"/>
              </a:rPr>
              <a:t> </a:t>
            </a:r>
            <a:r>
              <a:rPr lang="it-IT" sz="2200" b="1" dirty="0">
                <a:solidFill>
                  <a:schemeClr val="tx2"/>
                </a:solidFill>
                <a:latin typeface="Aptos" panose="020B0004020202020204" pitchFamily="34" charset="0"/>
              </a:rPr>
              <a:t>dell’iniziativa</a:t>
            </a:r>
            <a:endParaRPr lang="en-US" sz="2200" b="1" dirty="0">
              <a:solidFill>
                <a:schemeClr val="tx2"/>
              </a:solidFill>
              <a:latin typeface="Aptos" panose="020B0004020202020204" pitchFamily="34" charset="0"/>
            </a:endParaRPr>
          </a:p>
        </p:txBody>
      </p:sp>
      <p:sp>
        <p:nvSpPr>
          <p:cNvPr id="13" name="TextBox 12">
            <a:extLst>
              <a:ext uri="{FF2B5EF4-FFF2-40B4-BE49-F238E27FC236}">
                <a16:creationId xmlns:a16="http://schemas.microsoft.com/office/drawing/2014/main" id="{89A79500-D278-9D99-A2CE-1AF39AEA00B8}"/>
              </a:ext>
            </a:extLst>
          </p:cNvPr>
          <p:cNvSpPr txBox="1"/>
          <p:nvPr/>
        </p:nvSpPr>
        <p:spPr>
          <a:xfrm>
            <a:off x="1645920" y="4454143"/>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Aree di rischio</a:t>
            </a:r>
          </a:p>
        </p:txBody>
      </p:sp>
      <p:sp>
        <p:nvSpPr>
          <p:cNvPr id="3" name="TextBox 6">
            <a:extLst>
              <a:ext uri="{FF2B5EF4-FFF2-40B4-BE49-F238E27FC236}">
                <a16:creationId xmlns:a16="http://schemas.microsoft.com/office/drawing/2014/main" id="{9B98484F-3191-E00F-3963-34E8800B5CC2}"/>
              </a:ext>
            </a:extLst>
          </p:cNvPr>
          <p:cNvSpPr txBox="1"/>
          <p:nvPr/>
        </p:nvSpPr>
        <p:spPr>
          <a:xfrm>
            <a:off x="927100" y="5292351"/>
            <a:ext cx="670560" cy="461665"/>
          </a:xfrm>
          <a:prstGeom prst="rect">
            <a:avLst/>
          </a:prstGeom>
          <a:noFill/>
        </p:spPr>
        <p:txBody>
          <a:bodyPr wrap="square" rtlCol="0">
            <a:spAutoFit/>
          </a:bodyPr>
          <a:lstStyle/>
          <a:p>
            <a:r>
              <a:rPr lang="en-US" sz="2400" b="1" dirty="0">
                <a:solidFill>
                  <a:schemeClr val="tx2">
                    <a:lumMod val="75000"/>
                  </a:schemeClr>
                </a:solidFill>
                <a:latin typeface="Aptos" panose="020B0004020202020204" pitchFamily="34" charset="0"/>
              </a:rPr>
              <a:t>6.</a:t>
            </a:r>
            <a:endParaRPr lang="it-IT" sz="2400" b="1" dirty="0">
              <a:solidFill>
                <a:schemeClr val="tx2">
                  <a:lumMod val="75000"/>
                </a:schemeClr>
              </a:solidFill>
              <a:latin typeface="Aptos" panose="020B0004020202020204" pitchFamily="34" charset="0"/>
            </a:endParaRPr>
          </a:p>
        </p:txBody>
      </p:sp>
      <p:sp>
        <p:nvSpPr>
          <p:cNvPr id="12" name="TextBox 12">
            <a:extLst>
              <a:ext uri="{FF2B5EF4-FFF2-40B4-BE49-F238E27FC236}">
                <a16:creationId xmlns:a16="http://schemas.microsoft.com/office/drawing/2014/main" id="{B7159CB3-6D2C-DF18-BBF8-439C18FB5C7C}"/>
              </a:ext>
            </a:extLst>
          </p:cNvPr>
          <p:cNvSpPr txBox="1"/>
          <p:nvPr/>
        </p:nvSpPr>
        <p:spPr>
          <a:xfrm>
            <a:off x="1647414" y="5292351"/>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Elementi della procedura</a:t>
            </a:r>
          </a:p>
        </p:txBody>
      </p:sp>
    </p:spTree>
    <p:extLst>
      <p:ext uri="{BB962C8B-B14F-4D97-AF65-F5344CB8AC3E}">
        <p14:creationId xmlns:p14="http://schemas.microsoft.com/office/powerpoint/2010/main" val="134954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63866AB-98B8-1D01-1E01-6E858B846464}"/>
              </a:ext>
            </a:extLst>
          </p:cNvPr>
          <p:cNvSpPr/>
          <p:nvPr/>
        </p:nvSpPr>
        <p:spPr>
          <a:xfrm>
            <a:off x="443865" y="1026160"/>
            <a:ext cx="8232775" cy="5384800"/>
          </a:xfrm>
          <a:prstGeom prst="roundRect">
            <a:avLst>
              <a:gd name="adj" fmla="val 4452"/>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ECFF"/>
              </a:solidFill>
              <a:latin typeface="Aptos" panose="020B0004020202020204" pitchFamily="34" charset="0"/>
            </a:endParaRPr>
          </a:p>
        </p:txBody>
      </p:sp>
      <p:sp>
        <p:nvSpPr>
          <p:cNvPr id="6" name="Rectangle 2">
            <a:extLst>
              <a:ext uri="{FF2B5EF4-FFF2-40B4-BE49-F238E27FC236}">
                <a16:creationId xmlns:a16="http://schemas.microsoft.com/office/drawing/2014/main" id="{BB1BDC2E-A3A4-4B0B-9385-968F81599835}"/>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Oggetto di gara</a:t>
            </a:r>
            <a:endParaRPr lang="it-IT" sz="2400" b="1" dirty="0">
              <a:solidFill>
                <a:schemeClr val="tx2">
                  <a:lumMod val="50000"/>
                </a:schemeClr>
              </a:solidFill>
              <a:latin typeface="Aptos" panose="020B0004020202020204" pitchFamily="34" charset="0"/>
              <a:ea typeface="+mj-ea"/>
            </a:endParaRPr>
          </a:p>
        </p:txBody>
      </p:sp>
      <p:sp>
        <p:nvSpPr>
          <p:cNvPr id="20" name="TextBox 19">
            <a:extLst>
              <a:ext uri="{FF2B5EF4-FFF2-40B4-BE49-F238E27FC236}">
                <a16:creationId xmlns:a16="http://schemas.microsoft.com/office/drawing/2014/main" id="{9194A3E0-3045-AC5D-0997-14B9451E94F3}"/>
              </a:ext>
            </a:extLst>
          </p:cNvPr>
          <p:cNvSpPr txBox="1"/>
          <p:nvPr/>
        </p:nvSpPr>
        <p:spPr>
          <a:xfrm>
            <a:off x="550545" y="1079104"/>
            <a:ext cx="8006080" cy="1015663"/>
          </a:xfrm>
          <a:prstGeom prst="rect">
            <a:avLst/>
          </a:prstGeom>
          <a:noFill/>
        </p:spPr>
        <p:txBody>
          <a:bodyPr wrap="square" rtlCol="0">
            <a:spAutoFit/>
          </a:bodyPr>
          <a:lstStyle/>
          <a:p>
            <a:pPr algn="just"/>
            <a:r>
              <a:rPr lang="it-IT" sz="1400" dirty="0">
                <a:effectLst/>
                <a:latin typeface="Aptos" panose="020B0004020202020204" pitchFamily="34" charset="0"/>
                <a:ea typeface="Calibri" panose="020F0502020204030204" pitchFamily="34" charset="0"/>
              </a:rPr>
              <a:t>L’appalto ha per oggetto i servizi di seguito esplicitati, che dovranno essere erogati secondo le modalità descritte Capitolato Tecnico e come eventualmente proposto in Offerta Tecnica quale condizione migliorativa:</a:t>
            </a:r>
          </a:p>
          <a:p>
            <a:endParaRPr lang="en-US" dirty="0"/>
          </a:p>
        </p:txBody>
      </p:sp>
      <p:sp>
        <p:nvSpPr>
          <p:cNvPr id="11" name="Arrow: Chevron 10">
            <a:extLst>
              <a:ext uri="{FF2B5EF4-FFF2-40B4-BE49-F238E27FC236}">
                <a16:creationId xmlns:a16="http://schemas.microsoft.com/office/drawing/2014/main" id="{AB9C2B6E-4155-6C97-3833-801B2E46231E}"/>
              </a:ext>
            </a:extLst>
          </p:cNvPr>
          <p:cNvSpPr/>
          <p:nvPr/>
        </p:nvSpPr>
        <p:spPr>
          <a:xfrm>
            <a:off x="1391920" y="1960880"/>
            <a:ext cx="6756400" cy="592030"/>
          </a:xfrm>
          <a:prstGeom prst="chevron">
            <a:avLst>
              <a:gd name="adj" fmla="val 51532"/>
            </a:avLst>
          </a:prstGeom>
          <a:solidFill>
            <a:schemeClr val="accent1">
              <a:lumMod val="75000"/>
            </a:schemeClr>
          </a:solidFill>
          <a:ln>
            <a:solidFill>
              <a:schemeClr val="tx2">
                <a:lumMod val="50000"/>
              </a:schemeClr>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hevron 11">
            <a:extLst>
              <a:ext uri="{FF2B5EF4-FFF2-40B4-BE49-F238E27FC236}">
                <a16:creationId xmlns:a16="http://schemas.microsoft.com/office/drawing/2014/main" id="{1BF49422-96B0-FDA4-AD5B-4D2FC3A0C7E0}"/>
              </a:ext>
            </a:extLst>
          </p:cNvPr>
          <p:cNvSpPr/>
          <p:nvPr/>
        </p:nvSpPr>
        <p:spPr>
          <a:xfrm>
            <a:off x="721360" y="1953470"/>
            <a:ext cx="843280" cy="599440"/>
          </a:xfrm>
          <a:prstGeom prst="chevron">
            <a:avLst>
              <a:gd name="adj" fmla="val 66949"/>
            </a:avLst>
          </a:prstGeom>
          <a:solidFill>
            <a:schemeClr val="accent1">
              <a:lumMod val="75000"/>
            </a:schemeClr>
          </a:solidFill>
          <a:ln>
            <a:solidFill>
              <a:schemeClr val="tx2">
                <a:lumMod val="50000"/>
              </a:schemeClr>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CF072BCC-0C35-92AF-CBAF-040A0D8C461D}"/>
              </a:ext>
            </a:extLst>
          </p:cNvPr>
          <p:cNvSpPr txBox="1"/>
          <p:nvPr/>
        </p:nvSpPr>
        <p:spPr>
          <a:xfrm>
            <a:off x="1842135" y="2053135"/>
            <a:ext cx="3420745" cy="400110"/>
          </a:xfrm>
          <a:prstGeom prst="rect">
            <a:avLst/>
          </a:prstGeom>
          <a:noFill/>
        </p:spPr>
        <p:txBody>
          <a:bodyPr wrap="square" rtlCol="0">
            <a:spAutoFit/>
          </a:bodyPr>
          <a:lstStyle/>
          <a:p>
            <a:r>
              <a:rPr lang="it-IT" sz="2000" b="1" dirty="0">
                <a:solidFill>
                  <a:schemeClr val="bg1"/>
                </a:solidFill>
                <a:latin typeface="Aptos" panose="020B0004020202020204" pitchFamily="34" charset="0"/>
              </a:rPr>
              <a:t>Servizi continuativi</a:t>
            </a:r>
            <a:endParaRPr lang="en-US" sz="2000" b="1" dirty="0">
              <a:solidFill>
                <a:schemeClr val="bg1"/>
              </a:solidFill>
              <a:latin typeface="Aptos" panose="020B0004020202020204" pitchFamily="34" charset="0"/>
            </a:endParaRPr>
          </a:p>
        </p:txBody>
      </p:sp>
      <p:sp>
        <p:nvSpPr>
          <p:cNvPr id="14" name="Arrow: Chevron 13">
            <a:extLst>
              <a:ext uri="{FF2B5EF4-FFF2-40B4-BE49-F238E27FC236}">
                <a16:creationId xmlns:a16="http://schemas.microsoft.com/office/drawing/2014/main" id="{E5C232F8-3B50-E4A9-11F8-6F6C532D9DBD}"/>
              </a:ext>
            </a:extLst>
          </p:cNvPr>
          <p:cNvSpPr/>
          <p:nvPr/>
        </p:nvSpPr>
        <p:spPr>
          <a:xfrm>
            <a:off x="1391920" y="4837510"/>
            <a:ext cx="6756400" cy="592030"/>
          </a:xfrm>
          <a:prstGeom prst="chevron">
            <a:avLst>
              <a:gd name="adj" fmla="val 51532"/>
            </a:avLst>
          </a:prstGeom>
          <a:solidFill>
            <a:schemeClr val="accent1">
              <a:lumMod val="60000"/>
              <a:lumOff val="40000"/>
            </a:schemeClr>
          </a:solidFill>
          <a:ln>
            <a:solidFill>
              <a:schemeClr val="tx2">
                <a:lumMod val="50000"/>
              </a:schemeClr>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C2CA063-08B1-EFA7-A7C9-3C747FBC55DF}"/>
              </a:ext>
            </a:extLst>
          </p:cNvPr>
          <p:cNvSpPr/>
          <p:nvPr/>
        </p:nvSpPr>
        <p:spPr>
          <a:xfrm>
            <a:off x="721360" y="4830100"/>
            <a:ext cx="843280" cy="599440"/>
          </a:xfrm>
          <a:prstGeom prst="chevron">
            <a:avLst>
              <a:gd name="adj" fmla="val 66949"/>
            </a:avLst>
          </a:prstGeom>
          <a:solidFill>
            <a:schemeClr val="accent1">
              <a:lumMod val="60000"/>
              <a:lumOff val="40000"/>
            </a:schemeClr>
          </a:solidFill>
          <a:ln>
            <a:solidFill>
              <a:schemeClr val="tx2">
                <a:lumMod val="50000"/>
              </a:schemeClr>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DCDA28B0-84F0-2008-C293-55949A2A0687}"/>
              </a:ext>
            </a:extLst>
          </p:cNvPr>
          <p:cNvSpPr txBox="1"/>
          <p:nvPr/>
        </p:nvSpPr>
        <p:spPr>
          <a:xfrm>
            <a:off x="1842135" y="4929765"/>
            <a:ext cx="3420745" cy="400110"/>
          </a:xfrm>
          <a:prstGeom prst="rect">
            <a:avLst/>
          </a:prstGeom>
          <a:noFill/>
        </p:spPr>
        <p:txBody>
          <a:bodyPr wrap="square" rtlCol="0">
            <a:spAutoFit/>
          </a:bodyPr>
          <a:lstStyle/>
          <a:p>
            <a:r>
              <a:rPr lang="it-IT" sz="2000" b="1" dirty="0">
                <a:solidFill>
                  <a:schemeClr val="bg1"/>
                </a:solidFill>
                <a:latin typeface="Aptos" panose="020B0004020202020204" pitchFamily="34" charset="0"/>
              </a:rPr>
              <a:t>Servizi accessori</a:t>
            </a:r>
            <a:endParaRPr lang="en-US" sz="2000" b="1" dirty="0">
              <a:solidFill>
                <a:schemeClr val="bg1"/>
              </a:solidFill>
              <a:latin typeface="Aptos" panose="020B0004020202020204" pitchFamily="34" charset="0"/>
            </a:endParaRPr>
          </a:p>
        </p:txBody>
      </p:sp>
      <p:sp>
        <p:nvSpPr>
          <p:cNvPr id="18" name="TextBox 17">
            <a:extLst>
              <a:ext uri="{FF2B5EF4-FFF2-40B4-BE49-F238E27FC236}">
                <a16:creationId xmlns:a16="http://schemas.microsoft.com/office/drawing/2014/main" id="{4F650306-0EFD-79DD-9037-1A11F794BBDA}"/>
              </a:ext>
            </a:extLst>
          </p:cNvPr>
          <p:cNvSpPr txBox="1"/>
          <p:nvPr/>
        </p:nvSpPr>
        <p:spPr>
          <a:xfrm>
            <a:off x="1607185" y="2628037"/>
            <a:ext cx="6410960" cy="2208040"/>
          </a:xfrm>
          <a:prstGeom prst="rect">
            <a:avLst/>
          </a:prstGeom>
          <a:noFill/>
          <a:ln>
            <a:noFill/>
          </a:ln>
        </p:spPr>
        <p:txBody>
          <a:bodyPr wrap="square">
            <a:spAutoFit/>
          </a:bodyPr>
          <a:lstStyle/>
          <a:p>
            <a:pPr algn="just">
              <a:lnSpc>
                <a:spcPct val="150000"/>
              </a:lnSpc>
            </a:pPr>
            <a:r>
              <a:rPr lang="it-IT" sz="1400" b="1" dirty="0">
                <a:solidFill>
                  <a:schemeClr val="tx2">
                    <a:lumMod val="75000"/>
                  </a:schemeClr>
                </a:solidFill>
                <a:latin typeface="Aptos" panose="020B0004020202020204" pitchFamily="34" charset="0"/>
                <a:ea typeface="Calibri" panose="020F0502020204030204" pitchFamily="34" charset="0"/>
              </a:rPr>
              <a:t>P</a:t>
            </a:r>
            <a:r>
              <a:rPr lang="it-IT" sz="1400" b="1" dirty="0">
                <a:solidFill>
                  <a:schemeClr val="tx2">
                    <a:lumMod val="75000"/>
                  </a:schemeClr>
                </a:solidFill>
                <a:effectLst/>
                <a:latin typeface="Aptos" panose="020B0004020202020204" pitchFamily="34" charset="0"/>
                <a:ea typeface="Calibri" panose="020F0502020204030204" pitchFamily="34" charset="0"/>
              </a:rPr>
              <a:t>ulizia e sanificazione </a:t>
            </a:r>
            <a:r>
              <a:rPr lang="it-IT" sz="1400" dirty="0">
                <a:solidFill>
                  <a:schemeClr val="tx2">
                    <a:lumMod val="75000"/>
                  </a:schemeClr>
                </a:solidFill>
                <a:effectLst/>
                <a:latin typeface="Aptos" panose="020B0004020202020204" pitchFamily="34" charset="0"/>
                <a:ea typeface="Calibri" panose="020F0502020204030204" pitchFamily="34" charset="0"/>
              </a:rPr>
              <a:t>giornaliera (ordinaria) e periodica (risanamento) </a:t>
            </a:r>
          </a:p>
          <a:p>
            <a:pPr algn="just">
              <a:lnSpc>
                <a:spcPct val="150000"/>
              </a:lnSpc>
            </a:pPr>
            <a:r>
              <a:rPr lang="it-IT" sz="1400" dirty="0">
                <a:solidFill>
                  <a:schemeClr val="tx2">
                    <a:lumMod val="75000"/>
                  </a:schemeClr>
                </a:solidFill>
                <a:effectLst/>
                <a:latin typeface="Aptos" panose="020B0004020202020204" pitchFamily="34" charset="0"/>
                <a:ea typeface="Calibri" panose="020F0502020204030204" pitchFamily="34" charset="0"/>
              </a:rPr>
              <a:t>Raccolta e movimentazione interna dei </a:t>
            </a:r>
            <a:r>
              <a:rPr lang="it-IT" sz="1400" b="1" dirty="0">
                <a:solidFill>
                  <a:schemeClr val="tx2">
                    <a:lumMod val="75000"/>
                  </a:schemeClr>
                </a:solidFill>
                <a:effectLst/>
                <a:latin typeface="Aptos" panose="020B0004020202020204" pitchFamily="34" charset="0"/>
                <a:ea typeface="Calibri" panose="020F0502020204030204" pitchFamily="34" charset="0"/>
              </a:rPr>
              <a:t>rifiuti urbani e speciali </a:t>
            </a:r>
          </a:p>
          <a:p>
            <a:pPr algn="just">
              <a:lnSpc>
                <a:spcPct val="150000"/>
              </a:lnSpc>
            </a:pPr>
            <a:r>
              <a:rPr lang="it-IT" sz="1300" b="1" dirty="0">
                <a:solidFill>
                  <a:schemeClr val="tx2">
                    <a:lumMod val="75000"/>
                  </a:schemeClr>
                </a:solidFill>
                <a:effectLst/>
                <a:latin typeface="Aptos" panose="020B0004020202020204" pitchFamily="34" charset="0"/>
                <a:ea typeface="Calibri" panose="020F0502020204030204" pitchFamily="34" charset="0"/>
              </a:rPr>
              <a:t>Gestione </a:t>
            </a:r>
            <a:r>
              <a:rPr lang="it-IT" sz="1300" b="1" dirty="0">
                <a:solidFill>
                  <a:schemeClr val="tx2">
                    <a:lumMod val="75000"/>
                  </a:schemeClr>
                </a:solidFill>
                <a:latin typeface="Aptos" panose="020B0004020202020204" pitchFamily="34" charset="0"/>
                <a:ea typeface="Calibri" panose="020F0502020204030204" pitchFamily="34" charset="0"/>
              </a:rPr>
              <a:t>materiale igienico </a:t>
            </a:r>
            <a:r>
              <a:rPr lang="it-IT" sz="1300" dirty="0">
                <a:solidFill>
                  <a:schemeClr val="tx2">
                    <a:lumMod val="75000"/>
                  </a:schemeClr>
                </a:solidFill>
                <a:latin typeface="Aptos" panose="020B0004020202020204" pitchFamily="34" charset="0"/>
                <a:ea typeface="Calibri" panose="020F0502020204030204" pitchFamily="34" charset="0"/>
              </a:rPr>
              <a:t>-</a:t>
            </a:r>
            <a:r>
              <a:rPr lang="it-IT" sz="1300" b="1" dirty="0">
                <a:solidFill>
                  <a:schemeClr val="tx2">
                    <a:lumMod val="75000"/>
                  </a:schemeClr>
                </a:solidFill>
                <a:latin typeface="Aptos" panose="020B0004020202020204" pitchFamily="34" charset="0"/>
                <a:ea typeface="Calibri" panose="020F0502020204030204" pitchFamily="34" charset="0"/>
              </a:rPr>
              <a:t> </a:t>
            </a:r>
            <a:r>
              <a:rPr lang="it-IT" sz="1300" dirty="0">
                <a:solidFill>
                  <a:schemeClr val="tx2">
                    <a:lumMod val="75000"/>
                  </a:schemeClr>
                </a:solidFill>
                <a:latin typeface="Aptos" panose="020B0004020202020204" pitchFamily="34" charset="0"/>
                <a:ea typeface="Calibri" panose="020F0502020204030204" pitchFamily="34" charset="0"/>
              </a:rPr>
              <a:t>s</a:t>
            </a:r>
            <a:r>
              <a:rPr lang="it-IT" sz="1300" dirty="0">
                <a:solidFill>
                  <a:schemeClr val="tx2">
                    <a:lumMod val="75000"/>
                  </a:schemeClr>
                </a:solidFill>
                <a:effectLst/>
                <a:latin typeface="Aptos" panose="020B0004020202020204" pitchFamily="34" charset="0"/>
                <a:ea typeface="Calibri" panose="020F0502020204030204" pitchFamily="34" charset="0"/>
              </a:rPr>
              <a:t>anificazione dispenser carta e materiale igienico</a:t>
            </a:r>
            <a:r>
              <a:rPr lang="it-IT" sz="1300" b="1" dirty="0">
                <a:solidFill>
                  <a:schemeClr val="tx2">
                    <a:lumMod val="75000"/>
                  </a:schemeClr>
                </a:solidFill>
                <a:effectLst/>
                <a:latin typeface="Aptos" panose="020B0004020202020204" pitchFamily="34" charset="0"/>
                <a:ea typeface="Calibri" panose="020F0502020204030204" pitchFamily="34" charset="0"/>
              </a:rPr>
              <a:t> </a:t>
            </a:r>
            <a:r>
              <a:rPr lang="it-IT" sz="1300" dirty="0">
                <a:solidFill>
                  <a:schemeClr val="tx2">
                    <a:lumMod val="75000"/>
                  </a:schemeClr>
                </a:solidFill>
                <a:effectLst/>
                <a:latin typeface="Aptos" panose="020B0004020202020204" pitchFamily="34" charset="0"/>
                <a:ea typeface="Calibri" panose="020F0502020204030204" pitchFamily="34" charset="0"/>
              </a:rPr>
              <a:t>e caricamento degli stessi con materiale monouso </a:t>
            </a:r>
            <a:r>
              <a:rPr lang="it-IT" sz="1300" b="1" dirty="0">
                <a:solidFill>
                  <a:schemeClr val="tx2">
                    <a:lumMod val="75000"/>
                  </a:schemeClr>
                </a:solidFill>
                <a:effectLst/>
                <a:latin typeface="Aptos" panose="020B0004020202020204" pitchFamily="34" charset="0"/>
                <a:ea typeface="Calibri" panose="020F0502020204030204" pitchFamily="34" charset="0"/>
              </a:rPr>
              <a:t>fornito dalle Aziende Sanitarie (la fornitura del materiale non rientra nella presente procedura)</a:t>
            </a:r>
          </a:p>
          <a:p>
            <a:pPr algn="just">
              <a:lnSpc>
                <a:spcPct val="150000"/>
              </a:lnSpc>
            </a:pPr>
            <a:r>
              <a:rPr lang="it-IT" sz="1200" b="1" dirty="0">
                <a:solidFill>
                  <a:schemeClr val="tx2">
                    <a:lumMod val="75000"/>
                  </a:schemeClr>
                </a:solidFill>
                <a:effectLst/>
                <a:latin typeface="Aptos" panose="020B0004020202020204" pitchFamily="34" charset="0"/>
                <a:ea typeface="Calibri" panose="020F0502020204030204" pitchFamily="34" charset="0"/>
              </a:rPr>
              <a:t>Presidio fisso </a:t>
            </a:r>
          </a:p>
          <a:p>
            <a:pPr algn="just">
              <a:lnSpc>
                <a:spcPct val="150000"/>
              </a:lnSpc>
            </a:pPr>
            <a:r>
              <a:rPr lang="it-IT" sz="1400" b="1" dirty="0">
                <a:solidFill>
                  <a:schemeClr val="tx2">
                    <a:lumMod val="75000"/>
                  </a:schemeClr>
                </a:solidFill>
                <a:latin typeface="Aptos" panose="020B0004020202020204" pitchFamily="34" charset="0"/>
              </a:rPr>
              <a:t>Interventi a chiamata</a:t>
            </a:r>
          </a:p>
        </p:txBody>
      </p:sp>
      <p:grpSp>
        <p:nvGrpSpPr>
          <p:cNvPr id="24" name="Graphic 4">
            <a:extLst>
              <a:ext uri="{FF2B5EF4-FFF2-40B4-BE49-F238E27FC236}">
                <a16:creationId xmlns:a16="http://schemas.microsoft.com/office/drawing/2014/main" id="{62F89748-CFC4-CC44-D040-F204A35FDD4C}"/>
              </a:ext>
            </a:extLst>
          </p:cNvPr>
          <p:cNvGrpSpPr/>
          <p:nvPr/>
        </p:nvGrpSpPr>
        <p:grpSpPr>
          <a:xfrm>
            <a:off x="1244065" y="3062648"/>
            <a:ext cx="319129" cy="319391"/>
            <a:chOff x="8239823" y="1893013"/>
            <a:chExt cx="361674" cy="361971"/>
          </a:xfrm>
          <a:solidFill>
            <a:srgbClr val="007680"/>
          </a:solidFill>
        </p:grpSpPr>
        <p:sp>
          <p:nvSpPr>
            <p:cNvPr id="25" name="Graphic 4">
              <a:extLst>
                <a:ext uri="{FF2B5EF4-FFF2-40B4-BE49-F238E27FC236}">
                  <a16:creationId xmlns:a16="http://schemas.microsoft.com/office/drawing/2014/main" id="{DCE0DA3E-8D10-9E21-5D73-789AD09C0A46}"/>
                </a:ext>
              </a:extLst>
            </p:cNvPr>
            <p:cNvSpPr/>
            <p:nvPr/>
          </p:nvSpPr>
          <p:spPr>
            <a:xfrm>
              <a:off x="8346535" y="2008563"/>
              <a:ext cx="149524" cy="152577"/>
            </a:xfrm>
            <a:custGeom>
              <a:avLst/>
              <a:gdLst>
                <a:gd name="connsiteX0" fmla="*/ 15336 w 149524"/>
                <a:gd name="connsiteY0" fmla="*/ 152577 h 152577"/>
                <a:gd name="connsiteX1" fmla="*/ 133550 w 149524"/>
                <a:gd name="connsiteY1" fmla="*/ 152577 h 152577"/>
                <a:gd name="connsiteX2" fmla="*/ 149525 w 149524"/>
                <a:gd name="connsiteY2" fmla="*/ 0 h 152577"/>
                <a:gd name="connsiteX3" fmla="*/ 0 w 149524"/>
                <a:gd name="connsiteY3" fmla="*/ 0 h 152577"/>
              </a:gdLst>
              <a:ahLst/>
              <a:cxnLst>
                <a:cxn ang="0">
                  <a:pos x="connsiteX0" y="connsiteY0"/>
                </a:cxn>
                <a:cxn ang="0">
                  <a:pos x="connsiteX1" y="connsiteY1"/>
                </a:cxn>
                <a:cxn ang="0">
                  <a:pos x="connsiteX2" y="connsiteY2"/>
                </a:cxn>
                <a:cxn ang="0">
                  <a:pos x="connsiteX3" y="connsiteY3"/>
                </a:cxn>
              </a:cxnLst>
              <a:rect l="l" t="t" r="r" b="b"/>
              <a:pathLst>
                <a:path w="149524" h="152577">
                  <a:moveTo>
                    <a:pt x="15336" y="152577"/>
                  </a:moveTo>
                  <a:lnTo>
                    <a:pt x="133550" y="152577"/>
                  </a:lnTo>
                  <a:lnTo>
                    <a:pt x="149525" y="0"/>
                  </a:lnTo>
                  <a:lnTo>
                    <a:pt x="0" y="0"/>
                  </a:lnTo>
                  <a:close/>
                </a:path>
              </a:pathLst>
            </a:custGeom>
            <a:solidFill>
              <a:srgbClr val="007680"/>
            </a:solidFill>
            <a:ln w="6390"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233F2581-67B5-5FD9-2A8E-087B9DB86490}"/>
                </a:ext>
              </a:extLst>
            </p:cNvPr>
            <p:cNvSpPr/>
            <p:nvPr/>
          </p:nvSpPr>
          <p:spPr>
            <a:xfrm>
              <a:off x="8398933" y="1986857"/>
              <a:ext cx="42812" cy="8937"/>
            </a:xfrm>
            <a:custGeom>
              <a:avLst/>
              <a:gdLst>
                <a:gd name="connsiteX0" fmla="*/ 0 w 42812"/>
                <a:gd name="connsiteY0" fmla="*/ 0 h 8937"/>
                <a:gd name="connsiteX1" fmla="*/ 42812 w 42812"/>
                <a:gd name="connsiteY1" fmla="*/ 0 h 8937"/>
                <a:gd name="connsiteX2" fmla="*/ 42812 w 42812"/>
                <a:gd name="connsiteY2" fmla="*/ 8938 h 8937"/>
                <a:gd name="connsiteX3" fmla="*/ 0 w 42812"/>
                <a:gd name="connsiteY3" fmla="*/ 8938 h 8937"/>
              </a:gdLst>
              <a:ahLst/>
              <a:cxnLst>
                <a:cxn ang="0">
                  <a:pos x="connsiteX0" y="connsiteY0"/>
                </a:cxn>
                <a:cxn ang="0">
                  <a:pos x="connsiteX1" y="connsiteY1"/>
                </a:cxn>
                <a:cxn ang="0">
                  <a:pos x="connsiteX2" y="connsiteY2"/>
                </a:cxn>
                <a:cxn ang="0">
                  <a:pos x="connsiteX3" y="connsiteY3"/>
                </a:cxn>
              </a:cxnLst>
              <a:rect l="l" t="t" r="r" b="b"/>
              <a:pathLst>
                <a:path w="42812" h="8937">
                  <a:moveTo>
                    <a:pt x="0" y="0"/>
                  </a:moveTo>
                  <a:lnTo>
                    <a:pt x="42812" y="0"/>
                  </a:lnTo>
                  <a:lnTo>
                    <a:pt x="42812" y="8938"/>
                  </a:lnTo>
                  <a:lnTo>
                    <a:pt x="0" y="8938"/>
                  </a:lnTo>
                  <a:close/>
                </a:path>
              </a:pathLst>
            </a:custGeom>
            <a:solidFill>
              <a:srgbClr val="007680"/>
            </a:solidFill>
            <a:ln w="6390"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D94DAB36-2B01-4092-B704-1F3206F68FC3}"/>
                </a:ext>
              </a:extLst>
            </p:cNvPr>
            <p:cNvSpPr/>
            <p:nvPr/>
          </p:nvSpPr>
          <p:spPr>
            <a:xfrm>
              <a:off x="8239823" y="1893013"/>
              <a:ext cx="361674" cy="361971"/>
            </a:xfrm>
            <a:custGeom>
              <a:avLst/>
              <a:gdLst>
                <a:gd name="connsiteX0" fmla="*/ 180836 w 361674"/>
                <a:gd name="connsiteY0" fmla="*/ 0 h 361971"/>
                <a:gd name="connsiteX1" fmla="*/ 0 w 361674"/>
                <a:gd name="connsiteY1" fmla="*/ 180667 h 361971"/>
                <a:gd name="connsiteX2" fmla="*/ 180836 w 361674"/>
                <a:gd name="connsiteY2" fmla="*/ 361972 h 361971"/>
                <a:gd name="connsiteX3" fmla="*/ 361670 w 361674"/>
                <a:gd name="connsiteY3" fmla="*/ 181305 h 361971"/>
                <a:gd name="connsiteX4" fmla="*/ 361670 w 361674"/>
                <a:gd name="connsiteY4" fmla="*/ 181305 h 361971"/>
                <a:gd name="connsiteX5" fmla="*/ 180836 w 361674"/>
                <a:gd name="connsiteY5" fmla="*/ 0 h 361971"/>
                <a:gd name="connsiteX6" fmla="*/ 180836 w 361674"/>
                <a:gd name="connsiteY6" fmla="*/ 0 h 361971"/>
                <a:gd name="connsiteX7" fmla="*/ 274767 w 361674"/>
                <a:gd name="connsiteY7" fmla="*/ 115550 h 361971"/>
                <a:gd name="connsiteX8" fmla="*/ 269016 w 361674"/>
                <a:gd name="connsiteY8" fmla="*/ 115550 h 361971"/>
                <a:gd name="connsiteX9" fmla="*/ 252403 w 361674"/>
                <a:gd name="connsiteY9" fmla="*/ 275150 h 361971"/>
                <a:gd name="connsiteX10" fmla="*/ 246013 w 361674"/>
                <a:gd name="connsiteY10" fmla="*/ 280895 h 361971"/>
                <a:gd name="connsiteX11" fmla="*/ 116297 w 361674"/>
                <a:gd name="connsiteY11" fmla="*/ 280895 h 361971"/>
                <a:gd name="connsiteX12" fmla="*/ 109907 w 361674"/>
                <a:gd name="connsiteY12" fmla="*/ 275150 h 361971"/>
                <a:gd name="connsiteX13" fmla="*/ 94571 w 361674"/>
                <a:gd name="connsiteY13" fmla="*/ 115550 h 361971"/>
                <a:gd name="connsiteX14" fmla="*/ 88181 w 361674"/>
                <a:gd name="connsiteY14" fmla="*/ 115550 h 361971"/>
                <a:gd name="connsiteX15" fmla="*/ 81792 w 361674"/>
                <a:gd name="connsiteY15" fmla="*/ 109166 h 361971"/>
                <a:gd name="connsiteX16" fmla="*/ 88181 w 361674"/>
                <a:gd name="connsiteY16" fmla="*/ 102782 h 361971"/>
                <a:gd name="connsiteX17" fmla="*/ 146969 w 361674"/>
                <a:gd name="connsiteY17" fmla="*/ 102782 h 361971"/>
                <a:gd name="connsiteX18" fmla="*/ 146969 w 361674"/>
                <a:gd name="connsiteY18" fmla="*/ 87461 h 361971"/>
                <a:gd name="connsiteX19" fmla="*/ 153358 w 361674"/>
                <a:gd name="connsiteY19" fmla="*/ 81077 h 361971"/>
                <a:gd name="connsiteX20" fmla="*/ 207673 w 361674"/>
                <a:gd name="connsiteY20" fmla="*/ 81077 h 361971"/>
                <a:gd name="connsiteX21" fmla="*/ 214063 w 361674"/>
                <a:gd name="connsiteY21" fmla="*/ 87461 h 361971"/>
                <a:gd name="connsiteX22" fmla="*/ 214063 w 361674"/>
                <a:gd name="connsiteY22" fmla="*/ 102782 h 361971"/>
                <a:gd name="connsiteX23" fmla="*/ 274128 w 361674"/>
                <a:gd name="connsiteY23" fmla="*/ 102782 h 361971"/>
                <a:gd name="connsiteX24" fmla="*/ 280518 w 361674"/>
                <a:gd name="connsiteY24" fmla="*/ 109166 h 361971"/>
                <a:gd name="connsiteX25" fmla="*/ 274767 w 361674"/>
                <a:gd name="connsiteY25" fmla="*/ 115550 h 361971"/>
                <a:gd name="connsiteX26" fmla="*/ 274767 w 361674"/>
                <a:gd name="connsiteY26" fmla="*/ 11555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674" h="361971">
                  <a:moveTo>
                    <a:pt x="180836" y="0"/>
                  </a:moveTo>
                  <a:cubicBezTo>
                    <a:pt x="80513" y="0"/>
                    <a:pt x="0" y="81077"/>
                    <a:pt x="0" y="180667"/>
                  </a:cubicBezTo>
                  <a:cubicBezTo>
                    <a:pt x="0" y="280895"/>
                    <a:pt x="81152" y="361972"/>
                    <a:pt x="180836" y="361972"/>
                  </a:cubicBezTo>
                  <a:cubicBezTo>
                    <a:pt x="281157" y="361972"/>
                    <a:pt x="361670" y="280895"/>
                    <a:pt x="361670" y="181305"/>
                  </a:cubicBezTo>
                  <a:cubicBezTo>
                    <a:pt x="361670" y="181305"/>
                    <a:pt x="361670" y="181305"/>
                    <a:pt x="361670" y="181305"/>
                  </a:cubicBezTo>
                  <a:cubicBezTo>
                    <a:pt x="362309" y="81077"/>
                    <a:pt x="281157" y="0"/>
                    <a:pt x="180836" y="0"/>
                  </a:cubicBezTo>
                  <a:cubicBezTo>
                    <a:pt x="180836" y="0"/>
                    <a:pt x="180836" y="0"/>
                    <a:pt x="180836" y="0"/>
                  </a:cubicBezTo>
                  <a:close/>
                  <a:moveTo>
                    <a:pt x="274767" y="115550"/>
                  </a:moveTo>
                  <a:lnTo>
                    <a:pt x="269016" y="115550"/>
                  </a:lnTo>
                  <a:lnTo>
                    <a:pt x="252403" y="275150"/>
                  </a:lnTo>
                  <a:cubicBezTo>
                    <a:pt x="251764" y="278342"/>
                    <a:pt x="249208" y="280895"/>
                    <a:pt x="246013" y="280895"/>
                  </a:cubicBezTo>
                  <a:lnTo>
                    <a:pt x="116297" y="280895"/>
                  </a:lnTo>
                  <a:cubicBezTo>
                    <a:pt x="113102" y="280895"/>
                    <a:pt x="109907" y="278342"/>
                    <a:pt x="109907" y="275150"/>
                  </a:cubicBezTo>
                  <a:lnTo>
                    <a:pt x="94571" y="115550"/>
                  </a:lnTo>
                  <a:lnTo>
                    <a:pt x="88181" y="115550"/>
                  </a:lnTo>
                  <a:cubicBezTo>
                    <a:pt x="84347" y="115550"/>
                    <a:pt x="81792" y="112997"/>
                    <a:pt x="81792" y="109166"/>
                  </a:cubicBezTo>
                  <a:cubicBezTo>
                    <a:pt x="81792" y="105336"/>
                    <a:pt x="84347" y="102782"/>
                    <a:pt x="88181" y="102782"/>
                  </a:cubicBezTo>
                  <a:lnTo>
                    <a:pt x="146969" y="102782"/>
                  </a:lnTo>
                  <a:lnTo>
                    <a:pt x="146969" y="87461"/>
                  </a:lnTo>
                  <a:cubicBezTo>
                    <a:pt x="146969" y="83630"/>
                    <a:pt x="149525" y="81077"/>
                    <a:pt x="153358" y="81077"/>
                  </a:cubicBezTo>
                  <a:lnTo>
                    <a:pt x="207673" y="81077"/>
                  </a:lnTo>
                  <a:cubicBezTo>
                    <a:pt x="211507" y="81077"/>
                    <a:pt x="214063" y="83630"/>
                    <a:pt x="214063" y="87461"/>
                  </a:cubicBezTo>
                  <a:lnTo>
                    <a:pt x="214063" y="102782"/>
                  </a:lnTo>
                  <a:lnTo>
                    <a:pt x="274128" y="102782"/>
                  </a:lnTo>
                  <a:cubicBezTo>
                    <a:pt x="277962" y="102782"/>
                    <a:pt x="280518" y="105336"/>
                    <a:pt x="280518" y="109166"/>
                  </a:cubicBezTo>
                  <a:cubicBezTo>
                    <a:pt x="280518" y="112997"/>
                    <a:pt x="277962" y="115550"/>
                    <a:pt x="274767" y="115550"/>
                  </a:cubicBezTo>
                  <a:lnTo>
                    <a:pt x="274767" y="115550"/>
                  </a:lnTo>
                  <a:close/>
                </a:path>
              </a:pathLst>
            </a:custGeom>
            <a:solidFill>
              <a:srgbClr val="007680"/>
            </a:solidFill>
            <a:ln w="6390" cap="flat">
              <a:noFill/>
              <a:prstDash val="solid"/>
              <a:miter/>
            </a:ln>
          </p:spPr>
          <p:txBody>
            <a:bodyPr rtlCol="0" anchor="ctr"/>
            <a:lstStyle/>
            <a:p>
              <a:endParaRPr lang="en-US"/>
            </a:p>
          </p:txBody>
        </p:sp>
      </p:grpSp>
      <p:grpSp>
        <p:nvGrpSpPr>
          <p:cNvPr id="31" name="Graphic 4">
            <a:extLst>
              <a:ext uri="{FF2B5EF4-FFF2-40B4-BE49-F238E27FC236}">
                <a16:creationId xmlns:a16="http://schemas.microsoft.com/office/drawing/2014/main" id="{9B94C7D8-8687-2DC1-1476-3246C882CA8F}"/>
              </a:ext>
            </a:extLst>
          </p:cNvPr>
          <p:cNvGrpSpPr/>
          <p:nvPr/>
        </p:nvGrpSpPr>
        <p:grpSpPr>
          <a:xfrm>
            <a:off x="1243785" y="3410683"/>
            <a:ext cx="319689" cy="319391"/>
            <a:chOff x="2998797" y="2371173"/>
            <a:chExt cx="361670" cy="361333"/>
          </a:xfrm>
          <a:solidFill>
            <a:schemeClr val="accent1">
              <a:lumMod val="50000"/>
            </a:schemeClr>
          </a:solidFill>
        </p:grpSpPr>
        <p:sp>
          <p:nvSpPr>
            <p:cNvPr id="32" name="Graphic 4">
              <a:extLst>
                <a:ext uri="{FF2B5EF4-FFF2-40B4-BE49-F238E27FC236}">
                  <a16:creationId xmlns:a16="http://schemas.microsoft.com/office/drawing/2014/main" id="{ED0875DF-36F0-FEC0-EDBA-DAD7BB607F7F}"/>
                </a:ext>
              </a:extLst>
            </p:cNvPr>
            <p:cNvSpPr/>
            <p:nvPr/>
          </p:nvSpPr>
          <p:spPr>
            <a:xfrm>
              <a:off x="3231391" y="2479701"/>
              <a:ext cx="30032" cy="12767"/>
            </a:xfrm>
            <a:custGeom>
              <a:avLst/>
              <a:gdLst>
                <a:gd name="connsiteX0" fmla="*/ 30033 w 30032"/>
                <a:gd name="connsiteY0" fmla="*/ 12768 h 12767"/>
                <a:gd name="connsiteX1" fmla="*/ 30033 w 30032"/>
                <a:gd name="connsiteY1" fmla="*/ 3192 h 12767"/>
                <a:gd name="connsiteX2" fmla="*/ 29394 w 30032"/>
                <a:gd name="connsiteY2" fmla="*/ 1277 h 12767"/>
                <a:gd name="connsiteX3" fmla="*/ 25560 w 30032"/>
                <a:gd name="connsiteY3" fmla="*/ 0 h 12767"/>
                <a:gd name="connsiteX4" fmla="*/ 3834 w 30032"/>
                <a:gd name="connsiteY4" fmla="*/ 0 h 12767"/>
                <a:gd name="connsiteX5" fmla="*/ 0 w 30032"/>
                <a:gd name="connsiteY5" fmla="*/ 3830 h 12767"/>
                <a:gd name="connsiteX6" fmla="*/ 0 w 30032"/>
                <a:gd name="connsiteY6" fmla="*/ 12768 h 12767"/>
                <a:gd name="connsiteX7" fmla="*/ 30033 w 30032"/>
                <a:gd name="connsiteY7" fmla="*/ 12768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32" h="12767">
                  <a:moveTo>
                    <a:pt x="30033" y="12768"/>
                  </a:moveTo>
                  <a:lnTo>
                    <a:pt x="30033" y="3192"/>
                  </a:lnTo>
                  <a:cubicBezTo>
                    <a:pt x="30033" y="1915"/>
                    <a:pt x="29394" y="1277"/>
                    <a:pt x="29394" y="1277"/>
                  </a:cubicBezTo>
                  <a:cubicBezTo>
                    <a:pt x="28755" y="638"/>
                    <a:pt x="26199" y="0"/>
                    <a:pt x="25560" y="0"/>
                  </a:cubicBezTo>
                  <a:lnTo>
                    <a:pt x="3834" y="0"/>
                  </a:lnTo>
                  <a:cubicBezTo>
                    <a:pt x="1278" y="0"/>
                    <a:pt x="0" y="1277"/>
                    <a:pt x="0" y="3830"/>
                  </a:cubicBezTo>
                  <a:lnTo>
                    <a:pt x="0" y="12768"/>
                  </a:lnTo>
                  <a:lnTo>
                    <a:pt x="30033" y="12768"/>
                  </a:lnTo>
                  <a:close/>
                </a:path>
              </a:pathLst>
            </a:custGeom>
            <a:grpFill/>
            <a:ln w="6390"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C89CB93B-C82F-AD5A-75F8-6104271AD8CE}"/>
                </a:ext>
              </a:extLst>
            </p:cNvPr>
            <p:cNvSpPr/>
            <p:nvPr/>
          </p:nvSpPr>
          <p:spPr>
            <a:xfrm>
              <a:off x="3244810" y="2466294"/>
              <a:ext cx="3833" cy="638"/>
            </a:xfrm>
            <a:custGeom>
              <a:avLst/>
              <a:gdLst>
                <a:gd name="connsiteX0" fmla="*/ 0 w 3833"/>
                <a:gd name="connsiteY0" fmla="*/ 0 h 638"/>
                <a:gd name="connsiteX1" fmla="*/ 3834 w 3833"/>
                <a:gd name="connsiteY1" fmla="*/ 0 h 638"/>
                <a:gd name="connsiteX2" fmla="*/ 3834 w 3833"/>
                <a:gd name="connsiteY2" fmla="*/ 639 h 638"/>
                <a:gd name="connsiteX3" fmla="*/ 0 w 3833"/>
                <a:gd name="connsiteY3" fmla="*/ 639 h 638"/>
              </a:gdLst>
              <a:ahLst/>
              <a:cxnLst>
                <a:cxn ang="0">
                  <a:pos x="connsiteX0" y="connsiteY0"/>
                </a:cxn>
                <a:cxn ang="0">
                  <a:pos x="connsiteX1" y="connsiteY1"/>
                </a:cxn>
                <a:cxn ang="0">
                  <a:pos x="connsiteX2" y="connsiteY2"/>
                </a:cxn>
                <a:cxn ang="0">
                  <a:pos x="connsiteX3" y="connsiteY3"/>
                </a:cxn>
              </a:cxnLst>
              <a:rect l="l" t="t" r="r" b="b"/>
              <a:pathLst>
                <a:path w="3833" h="638">
                  <a:moveTo>
                    <a:pt x="0" y="0"/>
                  </a:moveTo>
                  <a:lnTo>
                    <a:pt x="3834" y="0"/>
                  </a:lnTo>
                  <a:lnTo>
                    <a:pt x="3834" y="639"/>
                  </a:lnTo>
                  <a:lnTo>
                    <a:pt x="0" y="639"/>
                  </a:lnTo>
                  <a:close/>
                </a:path>
              </a:pathLst>
            </a:custGeom>
            <a:grpFill/>
            <a:ln w="6390"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EF8093AE-AA17-67AB-8336-0D24B465C3E8}"/>
                </a:ext>
              </a:extLst>
            </p:cNvPr>
            <p:cNvSpPr/>
            <p:nvPr/>
          </p:nvSpPr>
          <p:spPr>
            <a:xfrm>
              <a:off x="3181958" y="2539710"/>
              <a:ext cx="24512" cy="40857"/>
            </a:xfrm>
            <a:custGeom>
              <a:avLst/>
              <a:gdLst>
                <a:gd name="connsiteX0" fmla="*/ 20678 w 24512"/>
                <a:gd name="connsiteY0" fmla="*/ 37027 h 40857"/>
                <a:gd name="connsiteX1" fmla="*/ 24512 w 24512"/>
                <a:gd name="connsiteY1" fmla="*/ 24259 h 40857"/>
                <a:gd name="connsiteX2" fmla="*/ 12371 w 24512"/>
                <a:gd name="connsiteY2" fmla="*/ 0 h 40857"/>
                <a:gd name="connsiteX3" fmla="*/ 230 w 24512"/>
                <a:gd name="connsiteY3" fmla="*/ 24259 h 40857"/>
                <a:gd name="connsiteX4" fmla="*/ 2786 w 24512"/>
                <a:gd name="connsiteY4" fmla="*/ 37665 h 40857"/>
                <a:gd name="connsiteX5" fmla="*/ 12371 w 24512"/>
                <a:gd name="connsiteY5" fmla="*/ 40857 h 40857"/>
                <a:gd name="connsiteX6" fmla="*/ 20678 w 24512"/>
                <a:gd name="connsiteY6" fmla="*/ 37027 h 4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12" h="40857">
                  <a:moveTo>
                    <a:pt x="20678" y="37027"/>
                  </a:moveTo>
                  <a:cubicBezTo>
                    <a:pt x="23234" y="33835"/>
                    <a:pt x="24512" y="29366"/>
                    <a:pt x="24512" y="24259"/>
                  </a:cubicBezTo>
                  <a:cubicBezTo>
                    <a:pt x="23873" y="18514"/>
                    <a:pt x="18122" y="7661"/>
                    <a:pt x="12371" y="0"/>
                  </a:cubicBezTo>
                  <a:cubicBezTo>
                    <a:pt x="7259" y="6384"/>
                    <a:pt x="870" y="15960"/>
                    <a:pt x="230" y="24259"/>
                  </a:cubicBezTo>
                  <a:cubicBezTo>
                    <a:pt x="-409" y="28728"/>
                    <a:pt x="230" y="34473"/>
                    <a:pt x="2786" y="37665"/>
                  </a:cubicBezTo>
                  <a:cubicBezTo>
                    <a:pt x="4704" y="39581"/>
                    <a:pt x="7898" y="40857"/>
                    <a:pt x="12371" y="40857"/>
                  </a:cubicBezTo>
                  <a:cubicBezTo>
                    <a:pt x="15566" y="40219"/>
                    <a:pt x="18122" y="38942"/>
                    <a:pt x="20678" y="37027"/>
                  </a:cubicBezTo>
                  <a:close/>
                </a:path>
              </a:pathLst>
            </a:custGeom>
            <a:grpFill/>
            <a:ln w="6390"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578D9BFC-C977-B3E1-20C3-ABCE8B0E4BD0}"/>
                </a:ext>
              </a:extLst>
            </p:cNvPr>
            <p:cNvSpPr/>
            <p:nvPr/>
          </p:nvSpPr>
          <p:spPr>
            <a:xfrm>
              <a:off x="2998797" y="237117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1 w 361670"/>
                <a:gd name="connsiteY3" fmla="*/ 180667 h 361333"/>
                <a:gd name="connsiteX4" fmla="*/ 180835 w 361670"/>
                <a:gd name="connsiteY4" fmla="*/ 0 h 361333"/>
                <a:gd name="connsiteX5" fmla="*/ 263905 w 361670"/>
                <a:gd name="connsiteY5" fmla="*/ 187051 h 361333"/>
                <a:gd name="connsiteX6" fmla="*/ 254320 w 361670"/>
                <a:gd name="connsiteY6" fmla="*/ 187051 h 361333"/>
                <a:gd name="connsiteX7" fmla="*/ 254320 w 361670"/>
                <a:gd name="connsiteY7" fmla="*/ 197265 h 361333"/>
                <a:gd name="connsiteX8" fmla="*/ 247930 w 361670"/>
                <a:gd name="connsiteY8" fmla="*/ 203649 h 361333"/>
                <a:gd name="connsiteX9" fmla="*/ 241540 w 361670"/>
                <a:gd name="connsiteY9" fmla="*/ 197265 h 361333"/>
                <a:gd name="connsiteX10" fmla="*/ 241540 w 361670"/>
                <a:gd name="connsiteY10" fmla="*/ 187051 h 361333"/>
                <a:gd name="connsiteX11" fmla="*/ 231955 w 361670"/>
                <a:gd name="connsiteY11" fmla="*/ 187051 h 361333"/>
                <a:gd name="connsiteX12" fmla="*/ 225565 w 361670"/>
                <a:gd name="connsiteY12" fmla="*/ 180667 h 361333"/>
                <a:gd name="connsiteX13" fmla="*/ 231955 w 361670"/>
                <a:gd name="connsiteY13" fmla="*/ 174283 h 361333"/>
                <a:gd name="connsiteX14" fmla="*/ 241540 w 361670"/>
                <a:gd name="connsiteY14" fmla="*/ 174283 h 361333"/>
                <a:gd name="connsiteX15" fmla="*/ 241540 w 361670"/>
                <a:gd name="connsiteY15" fmla="*/ 164707 h 361333"/>
                <a:gd name="connsiteX16" fmla="*/ 247930 w 361670"/>
                <a:gd name="connsiteY16" fmla="*/ 158323 h 361333"/>
                <a:gd name="connsiteX17" fmla="*/ 254320 w 361670"/>
                <a:gd name="connsiteY17" fmla="*/ 164707 h 361333"/>
                <a:gd name="connsiteX18" fmla="*/ 254320 w 361670"/>
                <a:gd name="connsiteY18" fmla="*/ 174283 h 361333"/>
                <a:gd name="connsiteX19" fmla="*/ 263905 w 361670"/>
                <a:gd name="connsiteY19" fmla="*/ 174283 h 361333"/>
                <a:gd name="connsiteX20" fmla="*/ 270294 w 361670"/>
                <a:gd name="connsiteY20" fmla="*/ 180667 h 361333"/>
                <a:gd name="connsiteX21" fmla="*/ 263905 w 361670"/>
                <a:gd name="connsiteY21" fmla="*/ 187051 h 361333"/>
                <a:gd name="connsiteX22" fmla="*/ 296493 w 361670"/>
                <a:gd name="connsiteY22" fmla="*/ 223439 h 361333"/>
                <a:gd name="connsiteX23" fmla="*/ 290103 w 361670"/>
                <a:gd name="connsiteY23" fmla="*/ 229823 h 361333"/>
                <a:gd name="connsiteX24" fmla="*/ 283713 w 361670"/>
                <a:gd name="connsiteY24" fmla="*/ 223439 h 361333"/>
                <a:gd name="connsiteX25" fmla="*/ 283713 w 361670"/>
                <a:gd name="connsiteY25" fmla="*/ 143640 h 361333"/>
                <a:gd name="connsiteX26" fmla="*/ 281157 w 361670"/>
                <a:gd name="connsiteY26" fmla="*/ 136617 h 361333"/>
                <a:gd name="connsiteX27" fmla="*/ 274767 w 361670"/>
                <a:gd name="connsiteY27" fmla="*/ 134702 h 361333"/>
                <a:gd name="connsiteX28" fmla="*/ 222370 w 361670"/>
                <a:gd name="connsiteY28" fmla="*/ 134702 h 361333"/>
                <a:gd name="connsiteX29" fmla="*/ 212785 w 361670"/>
                <a:gd name="connsiteY29" fmla="*/ 141724 h 361333"/>
                <a:gd name="connsiteX30" fmla="*/ 212785 w 361670"/>
                <a:gd name="connsiteY30" fmla="*/ 173006 h 361333"/>
                <a:gd name="connsiteX31" fmla="*/ 220453 w 361670"/>
                <a:gd name="connsiteY31" fmla="*/ 192158 h 361333"/>
                <a:gd name="connsiteX32" fmla="*/ 213424 w 361670"/>
                <a:gd name="connsiteY32" fmla="*/ 214502 h 361333"/>
                <a:gd name="connsiteX33" fmla="*/ 213424 w 361670"/>
                <a:gd name="connsiteY33" fmla="*/ 214502 h 361333"/>
                <a:gd name="connsiteX34" fmla="*/ 243457 w 361670"/>
                <a:gd name="connsiteY34" fmla="*/ 224078 h 361333"/>
                <a:gd name="connsiteX35" fmla="*/ 244735 w 361670"/>
                <a:gd name="connsiteY35" fmla="*/ 229185 h 361333"/>
                <a:gd name="connsiteX36" fmla="*/ 241540 w 361670"/>
                <a:gd name="connsiteY36" fmla="*/ 233015 h 361333"/>
                <a:gd name="connsiteX37" fmla="*/ 205756 w 361670"/>
                <a:gd name="connsiteY37" fmla="*/ 255359 h 361333"/>
                <a:gd name="connsiteX38" fmla="*/ 203839 w 361670"/>
                <a:gd name="connsiteY38" fmla="*/ 255998 h 361333"/>
                <a:gd name="connsiteX39" fmla="*/ 171889 w 361670"/>
                <a:gd name="connsiteY39" fmla="*/ 263659 h 361333"/>
                <a:gd name="connsiteX40" fmla="*/ 171250 w 361670"/>
                <a:gd name="connsiteY40" fmla="*/ 263659 h 361333"/>
                <a:gd name="connsiteX41" fmla="*/ 109268 w 361670"/>
                <a:gd name="connsiteY41" fmla="*/ 271319 h 361333"/>
                <a:gd name="connsiteX42" fmla="*/ 82430 w 361670"/>
                <a:gd name="connsiteY42" fmla="*/ 291110 h 361333"/>
                <a:gd name="connsiteX43" fmla="*/ 78596 w 361670"/>
                <a:gd name="connsiteY43" fmla="*/ 292387 h 361333"/>
                <a:gd name="connsiteX44" fmla="*/ 73484 w 361670"/>
                <a:gd name="connsiteY44" fmla="*/ 289833 h 361333"/>
                <a:gd name="connsiteX45" fmla="*/ 74762 w 361670"/>
                <a:gd name="connsiteY45" fmla="*/ 280895 h 361333"/>
                <a:gd name="connsiteX46" fmla="*/ 102878 w 361670"/>
                <a:gd name="connsiteY46" fmla="*/ 260467 h 361333"/>
                <a:gd name="connsiteX47" fmla="*/ 106073 w 361670"/>
                <a:gd name="connsiteY47" fmla="*/ 259190 h 361333"/>
                <a:gd name="connsiteX48" fmla="*/ 169333 w 361670"/>
                <a:gd name="connsiteY48" fmla="*/ 251529 h 361333"/>
                <a:gd name="connsiteX49" fmla="*/ 200005 w 361670"/>
                <a:gd name="connsiteY49" fmla="*/ 244507 h 361333"/>
                <a:gd name="connsiteX50" fmla="*/ 227482 w 361670"/>
                <a:gd name="connsiteY50" fmla="*/ 227908 h 361333"/>
                <a:gd name="connsiteX51" fmla="*/ 197449 w 361670"/>
                <a:gd name="connsiteY51" fmla="*/ 235569 h 361333"/>
                <a:gd name="connsiteX52" fmla="*/ 193615 w 361670"/>
                <a:gd name="connsiteY52" fmla="*/ 236846 h 361333"/>
                <a:gd name="connsiteX53" fmla="*/ 150803 w 361670"/>
                <a:gd name="connsiteY53" fmla="*/ 233654 h 361333"/>
                <a:gd name="connsiteX54" fmla="*/ 146969 w 361670"/>
                <a:gd name="connsiteY54" fmla="*/ 231739 h 361333"/>
                <a:gd name="connsiteX55" fmla="*/ 136106 w 361670"/>
                <a:gd name="connsiteY55" fmla="*/ 220247 h 361333"/>
                <a:gd name="connsiteX56" fmla="*/ 132911 w 361670"/>
                <a:gd name="connsiteY56" fmla="*/ 211310 h 361333"/>
                <a:gd name="connsiteX57" fmla="*/ 143774 w 361670"/>
                <a:gd name="connsiteY57" fmla="*/ 197265 h 361333"/>
                <a:gd name="connsiteX58" fmla="*/ 146330 w 361670"/>
                <a:gd name="connsiteY58" fmla="*/ 195350 h 361333"/>
                <a:gd name="connsiteX59" fmla="*/ 157192 w 361670"/>
                <a:gd name="connsiteY59" fmla="*/ 187051 h 361333"/>
                <a:gd name="connsiteX60" fmla="*/ 155915 w 361670"/>
                <a:gd name="connsiteY60" fmla="*/ 185774 h 361333"/>
                <a:gd name="connsiteX61" fmla="*/ 124604 w 361670"/>
                <a:gd name="connsiteY61" fmla="*/ 200457 h 361333"/>
                <a:gd name="connsiteX62" fmla="*/ 106073 w 361670"/>
                <a:gd name="connsiteY62" fmla="*/ 210033 h 361333"/>
                <a:gd name="connsiteX63" fmla="*/ 97766 w 361670"/>
                <a:gd name="connsiteY63" fmla="*/ 215779 h 361333"/>
                <a:gd name="connsiteX64" fmla="*/ 74762 w 361670"/>
                <a:gd name="connsiteY64" fmla="*/ 236846 h 361333"/>
                <a:gd name="connsiteX65" fmla="*/ 66456 w 361670"/>
                <a:gd name="connsiteY65" fmla="*/ 233015 h 361333"/>
                <a:gd name="connsiteX66" fmla="*/ 70289 w 361670"/>
                <a:gd name="connsiteY66" fmla="*/ 224716 h 361333"/>
                <a:gd name="connsiteX67" fmla="*/ 86264 w 361670"/>
                <a:gd name="connsiteY67" fmla="*/ 210671 h 361333"/>
                <a:gd name="connsiteX68" fmla="*/ 102878 w 361670"/>
                <a:gd name="connsiteY68" fmla="*/ 197265 h 361333"/>
                <a:gd name="connsiteX69" fmla="*/ 116297 w 361670"/>
                <a:gd name="connsiteY69" fmla="*/ 190243 h 361333"/>
                <a:gd name="connsiteX70" fmla="*/ 163582 w 361670"/>
                <a:gd name="connsiteY70" fmla="*/ 174283 h 361333"/>
                <a:gd name="connsiteX71" fmla="*/ 170611 w 361670"/>
                <a:gd name="connsiteY71" fmla="*/ 185774 h 361333"/>
                <a:gd name="connsiteX72" fmla="*/ 153998 w 361670"/>
                <a:gd name="connsiteY72" fmla="*/ 204926 h 361333"/>
                <a:gd name="connsiteX73" fmla="*/ 151442 w 361670"/>
                <a:gd name="connsiteY73" fmla="*/ 206203 h 361333"/>
                <a:gd name="connsiteX74" fmla="*/ 146330 w 361670"/>
                <a:gd name="connsiteY74" fmla="*/ 210671 h 361333"/>
                <a:gd name="connsiteX75" fmla="*/ 154637 w 361670"/>
                <a:gd name="connsiteY75" fmla="*/ 218971 h 361333"/>
                <a:gd name="connsiteX76" fmla="*/ 192976 w 361670"/>
                <a:gd name="connsiteY76" fmla="*/ 221524 h 361333"/>
                <a:gd name="connsiteX77" fmla="*/ 194893 w 361670"/>
                <a:gd name="connsiteY77" fmla="*/ 220247 h 361333"/>
                <a:gd name="connsiteX78" fmla="*/ 177640 w 361670"/>
                <a:gd name="connsiteY78" fmla="*/ 213225 h 361333"/>
                <a:gd name="connsiteX79" fmla="*/ 171889 w 361670"/>
                <a:gd name="connsiteY79" fmla="*/ 190243 h 361333"/>
                <a:gd name="connsiteX80" fmla="*/ 192976 w 361670"/>
                <a:gd name="connsiteY80" fmla="*/ 152577 h 361333"/>
                <a:gd name="connsiteX81" fmla="*/ 198088 w 361670"/>
                <a:gd name="connsiteY81" fmla="*/ 150662 h 361333"/>
                <a:gd name="connsiteX82" fmla="*/ 201922 w 361670"/>
                <a:gd name="connsiteY82" fmla="*/ 152577 h 361333"/>
                <a:gd name="connsiteX83" fmla="*/ 201922 w 361670"/>
                <a:gd name="connsiteY83" fmla="*/ 140448 h 361333"/>
                <a:gd name="connsiteX84" fmla="*/ 207034 w 361670"/>
                <a:gd name="connsiteY84" fmla="*/ 127041 h 361333"/>
                <a:gd name="connsiteX85" fmla="*/ 221731 w 361670"/>
                <a:gd name="connsiteY85" fmla="*/ 120657 h 361333"/>
                <a:gd name="connsiteX86" fmla="*/ 221731 w 361670"/>
                <a:gd name="connsiteY86" fmla="*/ 111081 h 361333"/>
                <a:gd name="connsiteX87" fmla="*/ 235150 w 361670"/>
                <a:gd name="connsiteY87" fmla="*/ 95121 h 361333"/>
                <a:gd name="connsiteX88" fmla="*/ 235150 w 361670"/>
                <a:gd name="connsiteY88" fmla="*/ 87461 h 361333"/>
                <a:gd name="connsiteX89" fmla="*/ 240901 w 361670"/>
                <a:gd name="connsiteY89" fmla="*/ 81077 h 361333"/>
                <a:gd name="connsiteX90" fmla="*/ 203839 w 361670"/>
                <a:gd name="connsiteY90" fmla="*/ 81077 h 361333"/>
                <a:gd name="connsiteX91" fmla="*/ 203839 w 361670"/>
                <a:gd name="connsiteY91" fmla="*/ 92568 h 361333"/>
                <a:gd name="connsiteX92" fmla="*/ 197449 w 361670"/>
                <a:gd name="connsiteY92" fmla="*/ 98952 h 361333"/>
                <a:gd name="connsiteX93" fmla="*/ 191059 w 361670"/>
                <a:gd name="connsiteY93" fmla="*/ 92568 h 361333"/>
                <a:gd name="connsiteX94" fmla="*/ 191059 w 361670"/>
                <a:gd name="connsiteY94" fmla="*/ 74693 h 361333"/>
                <a:gd name="connsiteX95" fmla="*/ 197449 w 361670"/>
                <a:gd name="connsiteY95" fmla="*/ 68309 h 361333"/>
                <a:gd name="connsiteX96" fmla="*/ 249847 w 361670"/>
                <a:gd name="connsiteY96" fmla="*/ 68309 h 361333"/>
                <a:gd name="connsiteX97" fmla="*/ 256237 w 361670"/>
                <a:gd name="connsiteY97" fmla="*/ 74693 h 361333"/>
                <a:gd name="connsiteX98" fmla="*/ 256237 w 361670"/>
                <a:gd name="connsiteY98" fmla="*/ 81077 h 361333"/>
                <a:gd name="connsiteX99" fmla="*/ 258154 w 361670"/>
                <a:gd name="connsiteY99" fmla="*/ 81077 h 361333"/>
                <a:gd name="connsiteX100" fmla="*/ 264544 w 361670"/>
                <a:gd name="connsiteY100" fmla="*/ 87461 h 361333"/>
                <a:gd name="connsiteX101" fmla="*/ 264544 w 361670"/>
                <a:gd name="connsiteY101" fmla="*/ 95121 h 361333"/>
                <a:gd name="connsiteX102" fmla="*/ 273489 w 361670"/>
                <a:gd name="connsiteY102" fmla="*/ 99590 h 361333"/>
                <a:gd name="connsiteX103" fmla="*/ 277962 w 361670"/>
                <a:gd name="connsiteY103" fmla="*/ 110443 h 361333"/>
                <a:gd name="connsiteX104" fmla="*/ 277962 w 361670"/>
                <a:gd name="connsiteY104" fmla="*/ 120019 h 361333"/>
                <a:gd name="connsiteX105" fmla="*/ 292659 w 361670"/>
                <a:gd name="connsiteY105" fmla="*/ 125765 h 361333"/>
                <a:gd name="connsiteX106" fmla="*/ 298410 w 361670"/>
                <a:gd name="connsiteY106" fmla="*/ 141724 h 361333"/>
                <a:gd name="connsiteX107" fmla="*/ 296493 w 361670"/>
                <a:gd name="connsiteY107" fmla="*/ 22343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1" y="280257"/>
                    <a:pt x="361671" y="180667"/>
                  </a:cubicBezTo>
                  <a:cubicBezTo>
                    <a:pt x="361671" y="81077"/>
                    <a:pt x="281157" y="0"/>
                    <a:pt x="180835" y="0"/>
                  </a:cubicBezTo>
                  <a:close/>
                  <a:moveTo>
                    <a:pt x="263905" y="187051"/>
                  </a:moveTo>
                  <a:lnTo>
                    <a:pt x="254320" y="187051"/>
                  </a:lnTo>
                  <a:lnTo>
                    <a:pt x="254320" y="197265"/>
                  </a:lnTo>
                  <a:cubicBezTo>
                    <a:pt x="254320" y="201095"/>
                    <a:pt x="251764" y="203649"/>
                    <a:pt x="247930" y="203649"/>
                  </a:cubicBezTo>
                  <a:cubicBezTo>
                    <a:pt x="244096" y="203649"/>
                    <a:pt x="241540" y="201095"/>
                    <a:pt x="241540" y="197265"/>
                  </a:cubicBezTo>
                  <a:lnTo>
                    <a:pt x="241540" y="187051"/>
                  </a:lnTo>
                  <a:lnTo>
                    <a:pt x="231955" y="187051"/>
                  </a:lnTo>
                  <a:cubicBezTo>
                    <a:pt x="228121" y="187051"/>
                    <a:pt x="225565" y="184497"/>
                    <a:pt x="225565" y="180667"/>
                  </a:cubicBezTo>
                  <a:cubicBezTo>
                    <a:pt x="225565" y="176836"/>
                    <a:pt x="228121" y="174283"/>
                    <a:pt x="231955" y="174283"/>
                  </a:cubicBezTo>
                  <a:lnTo>
                    <a:pt x="241540" y="174283"/>
                  </a:lnTo>
                  <a:lnTo>
                    <a:pt x="241540" y="164707"/>
                  </a:lnTo>
                  <a:cubicBezTo>
                    <a:pt x="241540" y="160876"/>
                    <a:pt x="244096" y="158323"/>
                    <a:pt x="247930" y="158323"/>
                  </a:cubicBezTo>
                  <a:cubicBezTo>
                    <a:pt x="251764" y="158323"/>
                    <a:pt x="254320" y="160876"/>
                    <a:pt x="254320" y="164707"/>
                  </a:cubicBezTo>
                  <a:lnTo>
                    <a:pt x="254320" y="174283"/>
                  </a:lnTo>
                  <a:lnTo>
                    <a:pt x="263905" y="174283"/>
                  </a:lnTo>
                  <a:cubicBezTo>
                    <a:pt x="267739" y="174283"/>
                    <a:pt x="270294" y="176836"/>
                    <a:pt x="270294" y="180667"/>
                  </a:cubicBezTo>
                  <a:cubicBezTo>
                    <a:pt x="270294" y="184497"/>
                    <a:pt x="267739" y="187051"/>
                    <a:pt x="263905" y="187051"/>
                  </a:cubicBezTo>
                  <a:close/>
                  <a:moveTo>
                    <a:pt x="296493" y="223439"/>
                  </a:moveTo>
                  <a:cubicBezTo>
                    <a:pt x="296493" y="227270"/>
                    <a:pt x="293937" y="229823"/>
                    <a:pt x="290103" y="229823"/>
                  </a:cubicBezTo>
                  <a:cubicBezTo>
                    <a:pt x="286269" y="229823"/>
                    <a:pt x="283713" y="227270"/>
                    <a:pt x="283713" y="223439"/>
                  </a:cubicBezTo>
                  <a:lnTo>
                    <a:pt x="283713" y="143640"/>
                  </a:lnTo>
                  <a:cubicBezTo>
                    <a:pt x="283713" y="142363"/>
                    <a:pt x="283074" y="138533"/>
                    <a:pt x="281157" y="136617"/>
                  </a:cubicBezTo>
                  <a:cubicBezTo>
                    <a:pt x="279879" y="135341"/>
                    <a:pt x="277962" y="134702"/>
                    <a:pt x="274767" y="134702"/>
                  </a:cubicBezTo>
                  <a:lnTo>
                    <a:pt x="222370" y="134702"/>
                  </a:lnTo>
                  <a:cubicBezTo>
                    <a:pt x="219814" y="134702"/>
                    <a:pt x="212785" y="135341"/>
                    <a:pt x="212785" y="141724"/>
                  </a:cubicBezTo>
                  <a:lnTo>
                    <a:pt x="212785" y="173006"/>
                  </a:lnTo>
                  <a:cubicBezTo>
                    <a:pt x="216619" y="179390"/>
                    <a:pt x="219814" y="186412"/>
                    <a:pt x="220453" y="192158"/>
                  </a:cubicBezTo>
                  <a:cubicBezTo>
                    <a:pt x="221092" y="200457"/>
                    <a:pt x="218536" y="208756"/>
                    <a:pt x="213424" y="214502"/>
                  </a:cubicBezTo>
                  <a:cubicBezTo>
                    <a:pt x="213424" y="214502"/>
                    <a:pt x="213424" y="214502"/>
                    <a:pt x="213424" y="214502"/>
                  </a:cubicBezTo>
                  <a:cubicBezTo>
                    <a:pt x="224287" y="211948"/>
                    <a:pt x="236428" y="213863"/>
                    <a:pt x="243457" y="224078"/>
                  </a:cubicBezTo>
                  <a:cubicBezTo>
                    <a:pt x="244735" y="225355"/>
                    <a:pt x="244735" y="227270"/>
                    <a:pt x="244735" y="229185"/>
                  </a:cubicBezTo>
                  <a:cubicBezTo>
                    <a:pt x="244096" y="231100"/>
                    <a:pt x="243457" y="232377"/>
                    <a:pt x="241540" y="233015"/>
                  </a:cubicBezTo>
                  <a:lnTo>
                    <a:pt x="205756" y="255359"/>
                  </a:lnTo>
                  <a:cubicBezTo>
                    <a:pt x="205117" y="255998"/>
                    <a:pt x="204478" y="255998"/>
                    <a:pt x="203839" y="255998"/>
                  </a:cubicBezTo>
                  <a:lnTo>
                    <a:pt x="171889" y="263659"/>
                  </a:lnTo>
                  <a:cubicBezTo>
                    <a:pt x="171889" y="263659"/>
                    <a:pt x="171250" y="263659"/>
                    <a:pt x="171250" y="263659"/>
                  </a:cubicBezTo>
                  <a:lnTo>
                    <a:pt x="109268" y="271319"/>
                  </a:lnTo>
                  <a:lnTo>
                    <a:pt x="82430" y="291110"/>
                  </a:lnTo>
                  <a:cubicBezTo>
                    <a:pt x="81152" y="291748"/>
                    <a:pt x="79874" y="292387"/>
                    <a:pt x="78596" y="292387"/>
                  </a:cubicBezTo>
                  <a:cubicBezTo>
                    <a:pt x="76679" y="292387"/>
                    <a:pt x="74762" y="291748"/>
                    <a:pt x="73484" y="289833"/>
                  </a:cubicBezTo>
                  <a:cubicBezTo>
                    <a:pt x="71567" y="287279"/>
                    <a:pt x="72206" y="282811"/>
                    <a:pt x="74762" y="280895"/>
                  </a:cubicBezTo>
                  <a:lnTo>
                    <a:pt x="102878" y="260467"/>
                  </a:lnTo>
                  <a:cubicBezTo>
                    <a:pt x="103517" y="259828"/>
                    <a:pt x="104795" y="259190"/>
                    <a:pt x="106073" y="259190"/>
                  </a:cubicBezTo>
                  <a:lnTo>
                    <a:pt x="169333" y="251529"/>
                  </a:lnTo>
                  <a:lnTo>
                    <a:pt x="200005" y="244507"/>
                  </a:lnTo>
                  <a:lnTo>
                    <a:pt x="227482" y="227908"/>
                  </a:lnTo>
                  <a:cubicBezTo>
                    <a:pt x="215980" y="224078"/>
                    <a:pt x="198088" y="235569"/>
                    <a:pt x="197449" y="235569"/>
                  </a:cubicBezTo>
                  <a:cubicBezTo>
                    <a:pt x="196171" y="236207"/>
                    <a:pt x="194893" y="236846"/>
                    <a:pt x="193615" y="236846"/>
                  </a:cubicBezTo>
                  <a:lnTo>
                    <a:pt x="150803" y="233654"/>
                  </a:lnTo>
                  <a:cubicBezTo>
                    <a:pt x="149525" y="233654"/>
                    <a:pt x="147608" y="233015"/>
                    <a:pt x="146969" y="231739"/>
                  </a:cubicBezTo>
                  <a:cubicBezTo>
                    <a:pt x="146969" y="231739"/>
                    <a:pt x="139940" y="224716"/>
                    <a:pt x="136106" y="220247"/>
                  </a:cubicBezTo>
                  <a:cubicBezTo>
                    <a:pt x="132911" y="217055"/>
                    <a:pt x="132911" y="213225"/>
                    <a:pt x="132911" y="211310"/>
                  </a:cubicBezTo>
                  <a:cubicBezTo>
                    <a:pt x="133550" y="204926"/>
                    <a:pt x="139940" y="200457"/>
                    <a:pt x="143774" y="197265"/>
                  </a:cubicBezTo>
                  <a:cubicBezTo>
                    <a:pt x="144413" y="196627"/>
                    <a:pt x="145691" y="195988"/>
                    <a:pt x="146330" y="195350"/>
                  </a:cubicBezTo>
                  <a:cubicBezTo>
                    <a:pt x="148886" y="194073"/>
                    <a:pt x="155915" y="189604"/>
                    <a:pt x="157192" y="187051"/>
                  </a:cubicBezTo>
                  <a:cubicBezTo>
                    <a:pt x="157192" y="187051"/>
                    <a:pt x="156553" y="186412"/>
                    <a:pt x="155915" y="185774"/>
                  </a:cubicBezTo>
                  <a:cubicBezTo>
                    <a:pt x="147608" y="180667"/>
                    <a:pt x="136745" y="188966"/>
                    <a:pt x="124604" y="200457"/>
                  </a:cubicBezTo>
                  <a:cubicBezTo>
                    <a:pt x="117575" y="206841"/>
                    <a:pt x="111185" y="208756"/>
                    <a:pt x="106073" y="210033"/>
                  </a:cubicBezTo>
                  <a:cubicBezTo>
                    <a:pt x="100322" y="211948"/>
                    <a:pt x="99044" y="212587"/>
                    <a:pt x="97766" y="215779"/>
                  </a:cubicBezTo>
                  <a:cubicBezTo>
                    <a:pt x="92015" y="230462"/>
                    <a:pt x="75401" y="236846"/>
                    <a:pt x="74762" y="236846"/>
                  </a:cubicBezTo>
                  <a:cubicBezTo>
                    <a:pt x="71567" y="238123"/>
                    <a:pt x="67733" y="236207"/>
                    <a:pt x="66456" y="233015"/>
                  </a:cubicBezTo>
                  <a:cubicBezTo>
                    <a:pt x="65177" y="229823"/>
                    <a:pt x="67094" y="225993"/>
                    <a:pt x="70289" y="224716"/>
                  </a:cubicBezTo>
                  <a:cubicBezTo>
                    <a:pt x="70289" y="224716"/>
                    <a:pt x="82430" y="219609"/>
                    <a:pt x="86264" y="210671"/>
                  </a:cubicBezTo>
                  <a:cubicBezTo>
                    <a:pt x="90098" y="201095"/>
                    <a:pt x="97127" y="199180"/>
                    <a:pt x="102878" y="197265"/>
                  </a:cubicBezTo>
                  <a:cubicBezTo>
                    <a:pt x="107351" y="195988"/>
                    <a:pt x="111824" y="194711"/>
                    <a:pt x="116297" y="190243"/>
                  </a:cubicBezTo>
                  <a:cubicBezTo>
                    <a:pt x="128438" y="179390"/>
                    <a:pt x="146330" y="163430"/>
                    <a:pt x="163582" y="174283"/>
                  </a:cubicBezTo>
                  <a:cubicBezTo>
                    <a:pt x="169333" y="178113"/>
                    <a:pt x="170611" y="182582"/>
                    <a:pt x="170611" y="185774"/>
                  </a:cubicBezTo>
                  <a:cubicBezTo>
                    <a:pt x="170611" y="194711"/>
                    <a:pt x="161027" y="200457"/>
                    <a:pt x="153998" y="204926"/>
                  </a:cubicBezTo>
                  <a:cubicBezTo>
                    <a:pt x="153358" y="205564"/>
                    <a:pt x="152081" y="206203"/>
                    <a:pt x="151442" y="206203"/>
                  </a:cubicBezTo>
                  <a:cubicBezTo>
                    <a:pt x="148247" y="208118"/>
                    <a:pt x="146969" y="210033"/>
                    <a:pt x="146330" y="210671"/>
                  </a:cubicBezTo>
                  <a:cubicBezTo>
                    <a:pt x="148886" y="213225"/>
                    <a:pt x="152720" y="217055"/>
                    <a:pt x="154637" y="218971"/>
                  </a:cubicBezTo>
                  <a:lnTo>
                    <a:pt x="192976" y="221524"/>
                  </a:lnTo>
                  <a:cubicBezTo>
                    <a:pt x="193615" y="220886"/>
                    <a:pt x="194254" y="220886"/>
                    <a:pt x="194893" y="220247"/>
                  </a:cubicBezTo>
                  <a:cubicBezTo>
                    <a:pt x="187225" y="220247"/>
                    <a:pt x="181474" y="217694"/>
                    <a:pt x="177640" y="213225"/>
                  </a:cubicBezTo>
                  <a:cubicBezTo>
                    <a:pt x="172528" y="208118"/>
                    <a:pt x="170611" y="200457"/>
                    <a:pt x="171889" y="190243"/>
                  </a:cubicBezTo>
                  <a:cubicBezTo>
                    <a:pt x="173167" y="171729"/>
                    <a:pt x="191698" y="153216"/>
                    <a:pt x="192976" y="152577"/>
                  </a:cubicBezTo>
                  <a:cubicBezTo>
                    <a:pt x="194254" y="151300"/>
                    <a:pt x="196171" y="150662"/>
                    <a:pt x="198088" y="150662"/>
                  </a:cubicBezTo>
                  <a:cubicBezTo>
                    <a:pt x="199366" y="150662"/>
                    <a:pt x="200644" y="151300"/>
                    <a:pt x="201922" y="152577"/>
                  </a:cubicBezTo>
                  <a:lnTo>
                    <a:pt x="201922" y="140448"/>
                  </a:lnTo>
                  <a:cubicBezTo>
                    <a:pt x="201922" y="135341"/>
                    <a:pt x="203839" y="130233"/>
                    <a:pt x="207034" y="127041"/>
                  </a:cubicBezTo>
                  <a:cubicBezTo>
                    <a:pt x="211507" y="122573"/>
                    <a:pt x="218536" y="121296"/>
                    <a:pt x="221731" y="120657"/>
                  </a:cubicBezTo>
                  <a:lnTo>
                    <a:pt x="221731" y="111081"/>
                  </a:lnTo>
                  <a:cubicBezTo>
                    <a:pt x="222370" y="105336"/>
                    <a:pt x="226204" y="97037"/>
                    <a:pt x="235150" y="95121"/>
                  </a:cubicBezTo>
                  <a:lnTo>
                    <a:pt x="235150" y="87461"/>
                  </a:lnTo>
                  <a:cubicBezTo>
                    <a:pt x="235150" y="84269"/>
                    <a:pt x="237706" y="81715"/>
                    <a:pt x="240901" y="81077"/>
                  </a:cubicBezTo>
                  <a:lnTo>
                    <a:pt x="203839" y="81077"/>
                  </a:lnTo>
                  <a:lnTo>
                    <a:pt x="203839" y="92568"/>
                  </a:lnTo>
                  <a:cubicBezTo>
                    <a:pt x="203839" y="96398"/>
                    <a:pt x="201283" y="98952"/>
                    <a:pt x="197449" y="98952"/>
                  </a:cubicBezTo>
                  <a:cubicBezTo>
                    <a:pt x="193615" y="98952"/>
                    <a:pt x="191059" y="96398"/>
                    <a:pt x="191059" y="92568"/>
                  </a:cubicBezTo>
                  <a:lnTo>
                    <a:pt x="191059" y="74693"/>
                  </a:lnTo>
                  <a:cubicBezTo>
                    <a:pt x="191059" y="70862"/>
                    <a:pt x="193615" y="68309"/>
                    <a:pt x="197449" y="68309"/>
                  </a:cubicBezTo>
                  <a:lnTo>
                    <a:pt x="249847" y="68309"/>
                  </a:lnTo>
                  <a:cubicBezTo>
                    <a:pt x="253681" y="68309"/>
                    <a:pt x="256237" y="70862"/>
                    <a:pt x="256237" y="74693"/>
                  </a:cubicBezTo>
                  <a:lnTo>
                    <a:pt x="256237" y="81077"/>
                  </a:lnTo>
                  <a:lnTo>
                    <a:pt x="258154" y="81077"/>
                  </a:lnTo>
                  <a:cubicBezTo>
                    <a:pt x="261987" y="81077"/>
                    <a:pt x="264544" y="83630"/>
                    <a:pt x="264544" y="87461"/>
                  </a:cubicBezTo>
                  <a:lnTo>
                    <a:pt x="264544" y="95121"/>
                  </a:lnTo>
                  <a:cubicBezTo>
                    <a:pt x="267100" y="95760"/>
                    <a:pt x="270294" y="97037"/>
                    <a:pt x="273489" y="99590"/>
                  </a:cubicBezTo>
                  <a:cubicBezTo>
                    <a:pt x="275407" y="101505"/>
                    <a:pt x="277962" y="105336"/>
                    <a:pt x="277962" y="110443"/>
                  </a:cubicBezTo>
                  <a:lnTo>
                    <a:pt x="277962" y="120019"/>
                  </a:lnTo>
                  <a:cubicBezTo>
                    <a:pt x="285630" y="120019"/>
                    <a:pt x="290103" y="123211"/>
                    <a:pt x="292659" y="125765"/>
                  </a:cubicBezTo>
                  <a:cubicBezTo>
                    <a:pt x="299049" y="132149"/>
                    <a:pt x="298410" y="141086"/>
                    <a:pt x="298410" y="141724"/>
                  </a:cubicBezTo>
                  <a:lnTo>
                    <a:pt x="296493" y="223439"/>
                  </a:lnTo>
                  <a:close/>
                </a:path>
              </a:pathLst>
            </a:custGeom>
            <a:grpFill/>
            <a:ln w="6390"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73C4B659-4514-742B-62D8-43212B079FE1}"/>
              </a:ext>
            </a:extLst>
          </p:cNvPr>
          <p:cNvGrpSpPr/>
          <p:nvPr/>
        </p:nvGrpSpPr>
        <p:grpSpPr>
          <a:xfrm>
            <a:off x="1244065" y="2717741"/>
            <a:ext cx="319129" cy="318828"/>
            <a:chOff x="1952764" y="4792617"/>
            <a:chExt cx="361674" cy="361333"/>
          </a:xfrm>
          <a:solidFill>
            <a:schemeClr val="accent5">
              <a:lumMod val="50000"/>
            </a:schemeClr>
          </a:solidFill>
        </p:grpSpPr>
        <p:sp>
          <p:nvSpPr>
            <p:cNvPr id="37" name="Graphic 4">
              <a:extLst>
                <a:ext uri="{FF2B5EF4-FFF2-40B4-BE49-F238E27FC236}">
                  <a16:creationId xmlns:a16="http://schemas.microsoft.com/office/drawing/2014/main" id="{DB9EEC10-0569-C5D7-8E72-DD8353F4B755}"/>
                </a:ext>
              </a:extLst>
            </p:cNvPr>
            <p:cNvSpPr/>
            <p:nvPr/>
          </p:nvSpPr>
          <p:spPr>
            <a:xfrm>
              <a:off x="2102289" y="4871779"/>
              <a:ext cx="81791" cy="41495"/>
            </a:xfrm>
            <a:custGeom>
              <a:avLst/>
              <a:gdLst>
                <a:gd name="connsiteX0" fmla="*/ 25560 w 81791"/>
                <a:gd name="connsiteY0" fmla="*/ 41496 h 41495"/>
                <a:gd name="connsiteX1" fmla="*/ 52398 w 81791"/>
                <a:gd name="connsiteY1" fmla="*/ 41496 h 41495"/>
                <a:gd name="connsiteX2" fmla="*/ 73484 w 81791"/>
                <a:gd name="connsiteY2" fmla="*/ 21706 h 41495"/>
                <a:gd name="connsiteX3" fmla="*/ 81791 w 81791"/>
                <a:gd name="connsiteY3" fmla="*/ 21706 h 41495"/>
                <a:gd name="connsiteX4" fmla="*/ 58148 w 81791"/>
                <a:gd name="connsiteY4" fmla="*/ 0 h 41495"/>
                <a:gd name="connsiteX5" fmla="*/ 0 w 81791"/>
                <a:gd name="connsiteY5" fmla="*/ 0 h 41495"/>
                <a:gd name="connsiteX6" fmla="*/ 0 w 81791"/>
                <a:gd name="connsiteY6" fmla="*/ 12130 h 41495"/>
                <a:gd name="connsiteX7" fmla="*/ 25560 w 81791"/>
                <a:gd name="connsiteY7" fmla="*/ 41496 h 4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791" h="41495">
                  <a:moveTo>
                    <a:pt x="25560" y="41496"/>
                  </a:moveTo>
                  <a:lnTo>
                    <a:pt x="52398" y="41496"/>
                  </a:lnTo>
                  <a:cubicBezTo>
                    <a:pt x="53036" y="28728"/>
                    <a:pt x="60065" y="21706"/>
                    <a:pt x="73484" y="21706"/>
                  </a:cubicBezTo>
                  <a:lnTo>
                    <a:pt x="81791" y="21706"/>
                  </a:lnTo>
                  <a:cubicBezTo>
                    <a:pt x="81152" y="6384"/>
                    <a:pt x="74123" y="0"/>
                    <a:pt x="58148" y="0"/>
                  </a:cubicBezTo>
                  <a:lnTo>
                    <a:pt x="0" y="0"/>
                  </a:lnTo>
                  <a:lnTo>
                    <a:pt x="0" y="12130"/>
                  </a:lnTo>
                  <a:cubicBezTo>
                    <a:pt x="14697" y="12130"/>
                    <a:pt x="24921" y="24259"/>
                    <a:pt x="25560" y="41496"/>
                  </a:cubicBezTo>
                </a:path>
              </a:pathLst>
            </a:custGeom>
            <a:grpFill/>
            <a:ln w="6390"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3A883FA9-0382-3FE7-DA4D-C002E6E70F8D}"/>
                </a:ext>
              </a:extLst>
            </p:cNvPr>
            <p:cNvSpPr/>
            <p:nvPr/>
          </p:nvSpPr>
          <p:spPr>
            <a:xfrm>
              <a:off x="2127849" y="4926043"/>
              <a:ext cx="26837" cy="7022"/>
            </a:xfrm>
            <a:custGeom>
              <a:avLst/>
              <a:gdLst>
                <a:gd name="connsiteX0" fmla="*/ 0 w 26837"/>
                <a:gd name="connsiteY0" fmla="*/ 0 h 7022"/>
                <a:gd name="connsiteX1" fmla="*/ 26838 w 26837"/>
                <a:gd name="connsiteY1" fmla="*/ 0 h 7022"/>
                <a:gd name="connsiteX2" fmla="*/ 26838 w 26837"/>
                <a:gd name="connsiteY2" fmla="*/ 7022 h 7022"/>
                <a:gd name="connsiteX3" fmla="*/ 0 w 26837"/>
                <a:gd name="connsiteY3" fmla="*/ 7022 h 7022"/>
              </a:gdLst>
              <a:ahLst/>
              <a:cxnLst>
                <a:cxn ang="0">
                  <a:pos x="connsiteX0" y="connsiteY0"/>
                </a:cxn>
                <a:cxn ang="0">
                  <a:pos x="connsiteX1" y="connsiteY1"/>
                </a:cxn>
                <a:cxn ang="0">
                  <a:pos x="connsiteX2" y="connsiteY2"/>
                </a:cxn>
                <a:cxn ang="0">
                  <a:pos x="connsiteX3" y="connsiteY3"/>
                </a:cxn>
              </a:cxnLst>
              <a:rect l="l" t="t" r="r" b="b"/>
              <a:pathLst>
                <a:path w="26837" h="7022">
                  <a:moveTo>
                    <a:pt x="0" y="0"/>
                  </a:moveTo>
                  <a:lnTo>
                    <a:pt x="26838" y="0"/>
                  </a:lnTo>
                  <a:lnTo>
                    <a:pt x="26838" y="7022"/>
                  </a:lnTo>
                  <a:lnTo>
                    <a:pt x="0" y="7022"/>
                  </a:lnTo>
                  <a:close/>
                </a:path>
              </a:pathLst>
            </a:custGeom>
            <a:grpFill/>
            <a:ln w="6390"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A53AA959-6A43-DBD4-B1BF-85835975E3CD}"/>
                </a:ext>
              </a:extLst>
            </p:cNvPr>
            <p:cNvSpPr/>
            <p:nvPr/>
          </p:nvSpPr>
          <p:spPr>
            <a:xfrm>
              <a:off x="2093343" y="4945195"/>
              <a:ext cx="95849" cy="130871"/>
            </a:xfrm>
            <a:custGeom>
              <a:avLst/>
              <a:gdLst>
                <a:gd name="connsiteX0" fmla="*/ 28116 w 95849"/>
                <a:gd name="connsiteY0" fmla="*/ 638 h 130871"/>
                <a:gd name="connsiteX1" fmla="*/ 19809 w 95849"/>
                <a:gd name="connsiteY1" fmla="*/ 8938 h 130871"/>
                <a:gd name="connsiteX2" fmla="*/ 19809 w 95849"/>
                <a:gd name="connsiteY2" fmla="*/ 33835 h 130871"/>
                <a:gd name="connsiteX3" fmla="*/ 13419 w 95849"/>
                <a:gd name="connsiteY3" fmla="*/ 47242 h 130871"/>
                <a:gd name="connsiteX4" fmla="*/ 0 w 95849"/>
                <a:gd name="connsiteY4" fmla="*/ 88099 h 130871"/>
                <a:gd name="connsiteX5" fmla="*/ 0 w 95849"/>
                <a:gd name="connsiteY5" fmla="*/ 122573 h 130871"/>
                <a:gd name="connsiteX6" fmla="*/ 8307 w 95849"/>
                <a:gd name="connsiteY6" fmla="*/ 130872 h 130871"/>
                <a:gd name="connsiteX7" fmla="*/ 87542 w 95849"/>
                <a:gd name="connsiteY7" fmla="*/ 130872 h 130871"/>
                <a:gd name="connsiteX8" fmla="*/ 93293 w 95849"/>
                <a:gd name="connsiteY8" fmla="*/ 128318 h 130871"/>
                <a:gd name="connsiteX9" fmla="*/ 95849 w 95849"/>
                <a:gd name="connsiteY9" fmla="*/ 121934 h 130871"/>
                <a:gd name="connsiteX10" fmla="*/ 65177 w 95849"/>
                <a:gd name="connsiteY10" fmla="*/ 0 h 130871"/>
                <a:gd name="connsiteX11" fmla="*/ 28116 w 95849"/>
                <a:gd name="connsiteY11" fmla="*/ 0 h 13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849" h="130871">
                  <a:moveTo>
                    <a:pt x="28116" y="638"/>
                  </a:moveTo>
                  <a:cubicBezTo>
                    <a:pt x="26838" y="638"/>
                    <a:pt x="19809" y="3192"/>
                    <a:pt x="19809" y="8938"/>
                  </a:cubicBezTo>
                  <a:lnTo>
                    <a:pt x="19809" y="33835"/>
                  </a:lnTo>
                  <a:cubicBezTo>
                    <a:pt x="19809" y="39581"/>
                    <a:pt x="16614" y="43411"/>
                    <a:pt x="13419" y="47242"/>
                  </a:cubicBezTo>
                  <a:cubicBezTo>
                    <a:pt x="7668" y="54264"/>
                    <a:pt x="0" y="63840"/>
                    <a:pt x="0" y="88099"/>
                  </a:cubicBezTo>
                  <a:lnTo>
                    <a:pt x="0" y="122573"/>
                  </a:lnTo>
                  <a:cubicBezTo>
                    <a:pt x="0" y="127041"/>
                    <a:pt x="3834" y="130872"/>
                    <a:pt x="8307" y="130872"/>
                  </a:cubicBezTo>
                  <a:lnTo>
                    <a:pt x="87542" y="130872"/>
                  </a:lnTo>
                  <a:cubicBezTo>
                    <a:pt x="90098" y="130872"/>
                    <a:pt x="92015" y="130233"/>
                    <a:pt x="93293" y="128318"/>
                  </a:cubicBezTo>
                  <a:cubicBezTo>
                    <a:pt x="95210" y="126403"/>
                    <a:pt x="95849" y="124488"/>
                    <a:pt x="95849" y="121934"/>
                  </a:cubicBezTo>
                  <a:cubicBezTo>
                    <a:pt x="95210" y="73416"/>
                    <a:pt x="91376" y="24898"/>
                    <a:pt x="65177" y="0"/>
                  </a:cubicBezTo>
                  <a:lnTo>
                    <a:pt x="28116" y="0"/>
                  </a:lnTo>
                  <a:close/>
                </a:path>
              </a:pathLst>
            </a:custGeom>
            <a:grpFill/>
            <a:ln w="6390"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6BDAB1A6-FC6A-B013-E861-E087CBE64CB6}"/>
                </a:ext>
              </a:extLst>
            </p:cNvPr>
            <p:cNvSpPr/>
            <p:nvPr/>
          </p:nvSpPr>
          <p:spPr>
            <a:xfrm>
              <a:off x="1952764" y="4792617"/>
              <a:ext cx="361674" cy="361333"/>
            </a:xfrm>
            <a:custGeom>
              <a:avLst/>
              <a:gdLst>
                <a:gd name="connsiteX0" fmla="*/ 243457 w 361674"/>
                <a:gd name="connsiteY0" fmla="*/ 290471 h 361333"/>
                <a:gd name="connsiteX1" fmla="*/ 228121 w 361674"/>
                <a:gd name="connsiteY1" fmla="*/ 296855 h 361333"/>
                <a:gd name="connsiteX2" fmla="*/ 148885 w 361674"/>
                <a:gd name="connsiteY2" fmla="*/ 296855 h 361333"/>
                <a:gd name="connsiteX3" fmla="*/ 127799 w 361674"/>
                <a:gd name="connsiteY3" fmla="*/ 275788 h 361333"/>
                <a:gd name="connsiteX4" fmla="*/ 127799 w 361674"/>
                <a:gd name="connsiteY4" fmla="*/ 241315 h 361333"/>
                <a:gd name="connsiteX5" fmla="*/ 143774 w 361674"/>
                <a:gd name="connsiteY5" fmla="*/ 192796 h 361333"/>
                <a:gd name="connsiteX6" fmla="*/ 147608 w 361674"/>
                <a:gd name="connsiteY6" fmla="*/ 187051 h 361333"/>
                <a:gd name="connsiteX7" fmla="*/ 147608 w 361674"/>
                <a:gd name="connsiteY7" fmla="*/ 162153 h 361333"/>
                <a:gd name="connsiteX8" fmla="*/ 162304 w 361674"/>
                <a:gd name="connsiteY8" fmla="*/ 142363 h 361333"/>
                <a:gd name="connsiteX9" fmla="*/ 162304 w 361674"/>
                <a:gd name="connsiteY9" fmla="*/ 127041 h 361333"/>
                <a:gd name="connsiteX10" fmla="*/ 162304 w 361674"/>
                <a:gd name="connsiteY10" fmla="*/ 121934 h 361333"/>
                <a:gd name="connsiteX11" fmla="*/ 148885 w 361674"/>
                <a:gd name="connsiteY11" fmla="*/ 103421 h 361333"/>
                <a:gd name="connsiteX12" fmla="*/ 143774 w 361674"/>
                <a:gd name="connsiteY12" fmla="*/ 103421 h 361333"/>
                <a:gd name="connsiteX13" fmla="*/ 137384 w 361674"/>
                <a:gd name="connsiteY13" fmla="*/ 97037 h 361333"/>
                <a:gd name="connsiteX14" fmla="*/ 137384 w 361674"/>
                <a:gd name="connsiteY14" fmla="*/ 72139 h 361333"/>
                <a:gd name="connsiteX15" fmla="*/ 143774 w 361674"/>
                <a:gd name="connsiteY15" fmla="*/ 65755 h 361333"/>
                <a:gd name="connsiteX16" fmla="*/ 208312 w 361674"/>
                <a:gd name="connsiteY16" fmla="*/ 65755 h 361333"/>
                <a:gd name="connsiteX17" fmla="*/ 244735 w 361674"/>
                <a:gd name="connsiteY17" fmla="*/ 102144 h 361333"/>
                <a:gd name="connsiteX18" fmla="*/ 244735 w 361674"/>
                <a:gd name="connsiteY18" fmla="*/ 107251 h 361333"/>
                <a:gd name="connsiteX19" fmla="*/ 238345 w 361674"/>
                <a:gd name="connsiteY19" fmla="*/ 113635 h 361333"/>
                <a:gd name="connsiteX20" fmla="*/ 223648 w 361674"/>
                <a:gd name="connsiteY20" fmla="*/ 113635 h 361333"/>
                <a:gd name="connsiteX21" fmla="*/ 215341 w 361674"/>
                <a:gd name="connsiteY21" fmla="*/ 121934 h 361333"/>
                <a:gd name="connsiteX22" fmla="*/ 215341 w 361674"/>
                <a:gd name="connsiteY22" fmla="*/ 127041 h 361333"/>
                <a:gd name="connsiteX23" fmla="*/ 215341 w 361674"/>
                <a:gd name="connsiteY23" fmla="*/ 144278 h 361333"/>
                <a:gd name="connsiteX24" fmla="*/ 249847 w 361674"/>
                <a:gd name="connsiteY24" fmla="*/ 275150 h 361333"/>
                <a:gd name="connsiteX25" fmla="*/ 243457 w 361674"/>
                <a:gd name="connsiteY25" fmla="*/ 290471 h 361333"/>
                <a:gd name="connsiteX26" fmla="*/ 118853 w 361674"/>
                <a:gd name="connsiteY26" fmla="*/ 162792 h 361333"/>
                <a:gd name="connsiteX27" fmla="*/ 113741 w 361674"/>
                <a:gd name="connsiteY27" fmla="*/ 160238 h 361333"/>
                <a:gd name="connsiteX28" fmla="*/ 115658 w 361674"/>
                <a:gd name="connsiteY28" fmla="*/ 151300 h 361333"/>
                <a:gd name="connsiteX29" fmla="*/ 143135 w 361674"/>
                <a:gd name="connsiteY29" fmla="*/ 115550 h 361333"/>
                <a:gd name="connsiteX30" fmla="*/ 150803 w 361674"/>
                <a:gd name="connsiteY30" fmla="*/ 111081 h 361333"/>
                <a:gd name="connsiteX31" fmla="*/ 155275 w 361674"/>
                <a:gd name="connsiteY31" fmla="*/ 118742 h 361333"/>
                <a:gd name="connsiteX32" fmla="*/ 122687 w 361674"/>
                <a:gd name="connsiteY32" fmla="*/ 162153 h 361333"/>
                <a:gd name="connsiteX33" fmla="*/ 118853 w 361674"/>
                <a:gd name="connsiteY33" fmla="*/ 162792 h 361333"/>
                <a:gd name="connsiteX34" fmla="*/ 112463 w 361674"/>
                <a:gd name="connsiteY34" fmla="*/ 77246 h 361333"/>
                <a:gd name="connsiteX35" fmla="*/ 116297 w 361674"/>
                <a:gd name="connsiteY35" fmla="*/ 71501 h 361333"/>
                <a:gd name="connsiteX36" fmla="*/ 126521 w 361674"/>
                <a:gd name="connsiteY36" fmla="*/ 66394 h 361333"/>
                <a:gd name="connsiteX37" fmla="*/ 129077 w 361674"/>
                <a:gd name="connsiteY37" fmla="*/ 65755 h 361333"/>
                <a:gd name="connsiteX38" fmla="*/ 134189 w 361674"/>
                <a:gd name="connsiteY38" fmla="*/ 65755 h 361333"/>
                <a:gd name="connsiteX39" fmla="*/ 134189 w 361674"/>
                <a:gd name="connsiteY39" fmla="*/ 78523 h 361333"/>
                <a:gd name="connsiteX40" fmla="*/ 130355 w 361674"/>
                <a:gd name="connsiteY40" fmla="*/ 78523 h 361333"/>
                <a:gd name="connsiteX41" fmla="*/ 125243 w 361674"/>
                <a:gd name="connsiteY41" fmla="*/ 81077 h 361333"/>
                <a:gd name="connsiteX42" fmla="*/ 125243 w 361674"/>
                <a:gd name="connsiteY42" fmla="*/ 88099 h 361333"/>
                <a:gd name="connsiteX43" fmla="*/ 130355 w 361674"/>
                <a:gd name="connsiteY43" fmla="*/ 90653 h 361333"/>
                <a:gd name="connsiteX44" fmla="*/ 133550 w 361674"/>
                <a:gd name="connsiteY44" fmla="*/ 90653 h 361333"/>
                <a:gd name="connsiteX45" fmla="*/ 133550 w 361674"/>
                <a:gd name="connsiteY45" fmla="*/ 103421 h 361333"/>
                <a:gd name="connsiteX46" fmla="*/ 128438 w 361674"/>
                <a:gd name="connsiteY46" fmla="*/ 103421 h 361333"/>
                <a:gd name="connsiteX47" fmla="*/ 125882 w 361674"/>
                <a:gd name="connsiteY47" fmla="*/ 102782 h 361333"/>
                <a:gd name="connsiteX48" fmla="*/ 115658 w 361674"/>
                <a:gd name="connsiteY48" fmla="*/ 97675 h 361333"/>
                <a:gd name="connsiteX49" fmla="*/ 111824 w 361674"/>
                <a:gd name="connsiteY49" fmla="*/ 91930 h 361333"/>
                <a:gd name="connsiteX50" fmla="*/ 111824 w 361674"/>
                <a:gd name="connsiteY50" fmla="*/ 77246 h 361333"/>
                <a:gd name="connsiteX51" fmla="*/ 180835 w 361674"/>
                <a:gd name="connsiteY51" fmla="*/ 0 h 361333"/>
                <a:gd name="connsiteX52" fmla="*/ 0 w 361674"/>
                <a:gd name="connsiteY52" fmla="*/ 180667 h 361333"/>
                <a:gd name="connsiteX53" fmla="*/ 180835 w 361674"/>
                <a:gd name="connsiteY53" fmla="*/ 361334 h 361333"/>
                <a:gd name="connsiteX54" fmla="*/ 361670 w 361674"/>
                <a:gd name="connsiteY54" fmla="*/ 180667 h 361333"/>
                <a:gd name="connsiteX55" fmla="*/ 180835 w 361674"/>
                <a:gd name="connsiteY55"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1674" h="361333">
                  <a:moveTo>
                    <a:pt x="243457" y="290471"/>
                  </a:moveTo>
                  <a:cubicBezTo>
                    <a:pt x="239623" y="294302"/>
                    <a:pt x="233872" y="296855"/>
                    <a:pt x="228121" y="296855"/>
                  </a:cubicBezTo>
                  <a:lnTo>
                    <a:pt x="148885" y="296855"/>
                  </a:lnTo>
                  <a:cubicBezTo>
                    <a:pt x="137384" y="296855"/>
                    <a:pt x="127799" y="287279"/>
                    <a:pt x="127799" y="275788"/>
                  </a:cubicBezTo>
                  <a:lnTo>
                    <a:pt x="127799" y="241315"/>
                  </a:lnTo>
                  <a:cubicBezTo>
                    <a:pt x="127799" y="212587"/>
                    <a:pt x="138023" y="199819"/>
                    <a:pt x="143774" y="192796"/>
                  </a:cubicBezTo>
                  <a:cubicBezTo>
                    <a:pt x="145690" y="190243"/>
                    <a:pt x="147608" y="188327"/>
                    <a:pt x="147608" y="187051"/>
                  </a:cubicBezTo>
                  <a:lnTo>
                    <a:pt x="147608" y="162153"/>
                  </a:lnTo>
                  <a:cubicBezTo>
                    <a:pt x="147608" y="151939"/>
                    <a:pt x="155275" y="144916"/>
                    <a:pt x="162304" y="142363"/>
                  </a:cubicBezTo>
                  <a:lnTo>
                    <a:pt x="162304" y="127041"/>
                  </a:lnTo>
                  <a:lnTo>
                    <a:pt x="162304" y="121934"/>
                  </a:lnTo>
                  <a:cubicBezTo>
                    <a:pt x="162304" y="120019"/>
                    <a:pt x="161665" y="103421"/>
                    <a:pt x="148885" y="103421"/>
                  </a:cubicBezTo>
                  <a:lnTo>
                    <a:pt x="143774" y="103421"/>
                  </a:lnTo>
                  <a:cubicBezTo>
                    <a:pt x="139940" y="103421"/>
                    <a:pt x="137384" y="100867"/>
                    <a:pt x="137384" y="97037"/>
                  </a:cubicBezTo>
                  <a:lnTo>
                    <a:pt x="137384" y="72139"/>
                  </a:lnTo>
                  <a:cubicBezTo>
                    <a:pt x="137384" y="68309"/>
                    <a:pt x="139940" y="65755"/>
                    <a:pt x="143774" y="65755"/>
                  </a:cubicBezTo>
                  <a:lnTo>
                    <a:pt x="208312" y="65755"/>
                  </a:lnTo>
                  <a:cubicBezTo>
                    <a:pt x="231316" y="65755"/>
                    <a:pt x="244735" y="78523"/>
                    <a:pt x="244735" y="102144"/>
                  </a:cubicBezTo>
                  <a:lnTo>
                    <a:pt x="244735" y="107251"/>
                  </a:lnTo>
                  <a:cubicBezTo>
                    <a:pt x="244735" y="111081"/>
                    <a:pt x="242179" y="113635"/>
                    <a:pt x="238345" y="113635"/>
                  </a:cubicBezTo>
                  <a:lnTo>
                    <a:pt x="223648" y="113635"/>
                  </a:lnTo>
                  <a:cubicBezTo>
                    <a:pt x="216619" y="113635"/>
                    <a:pt x="215341" y="115550"/>
                    <a:pt x="215341" y="121934"/>
                  </a:cubicBezTo>
                  <a:lnTo>
                    <a:pt x="215341" y="127041"/>
                  </a:lnTo>
                  <a:lnTo>
                    <a:pt x="215341" y="144278"/>
                  </a:lnTo>
                  <a:cubicBezTo>
                    <a:pt x="244735" y="173006"/>
                    <a:pt x="249847" y="224078"/>
                    <a:pt x="249847" y="275150"/>
                  </a:cubicBezTo>
                  <a:cubicBezTo>
                    <a:pt x="249208" y="280895"/>
                    <a:pt x="247290" y="286003"/>
                    <a:pt x="243457" y="290471"/>
                  </a:cubicBezTo>
                  <a:moveTo>
                    <a:pt x="118853" y="162792"/>
                  </a:moveTo>
                  <a:cubicBezTo>
                    <a:pt x="116936" y="162792"/>
                    <a:pt x="115019" y="161515"/>
                    <a:pt x="113741" y="160238"/>
                  </a:cubicBezTo>
                  <a:cubicBezTo>
                    <a:pt x="111824" y="157046"/>
                    <a:pt x="112463" y="153216"/>
                    <a:pt x="115658" y="151300"/>
                  </a:cubicBezTo>
                  <a:cubicBezTo>
                    <a:pt x="137384" y="136617"/>
                    <a:pt x="143135" y="115550"/>
                    <a:pt x="143135" y="115550"/>
                  </a:cubicBezTo>
                  <a:cubicBezTo>
                    <a:pt x="143774" y="112358"/>
                    <a:pt x="147608" y="109805"/>
                    <a:pt x="150803" y="111081"/>
                  </a:cubicBezTo>
                  <a:cubicBezTo>
                    <a:pt x="153998" y="111720"/>
                    <a:pt x="156553" y="115550"/>
                    <a:pt x="155275" y="118742"/>
                  </a:cubicBezTo>
                  <a:cubicBezTo>
                    <a:pt x="155275" y="120019"/>
                    <a:pt x="148246" y="144278"/>
                    <a:pt x="122687" y="162153"/>
                  </a:cubicBezTo>
                  <a:cubicBezTo>
                    <a:pt x="121409" y="162792"/>
                    <a:pt x="120131" y="162792"/>
                    <a:pt x="118853" y="162792"/>
                  </a:cubicBezTo>
                  <a:moveTo>
                    <a:pt x="112463" y="77246"/>
                  </a:moveTo>
                  <a:cubicBezTo>
                    <a:pt x="112463" y="74693"/>
                    <a:pt x="113741" y="72778"/>
                    <a:pt x="116297" y="71501"/>
                  </a:cubicBezTo>
                  <a:lnTo>
                    <a:pt x="126521" y="66394"/>
                  </a:lnTo>
                  <a:cubicBezTo>
                    <a:pt x="127160" y="65755"/>
                    <a:pt x="128438" y="65755"/>
                    <a:pt x="129077" y="65755"/>
                  </a:cubicBezTo>
                  <a:lnTo>
                    <a:pt x="134189" y="65755"/>
                  </a:lnTo>
                  <a:lnTo>
                    <a:pt x="134189" y="78523"/>
                  </a:lnTo>
                  <a:lnTo>
                    <a:pt x="130355" y="78523"/>
                  </a:lnTo>
                  <a:lnTo>
                    <a:pt x="125243" y="81077"/>
                  </a:lnTo>
                  <a:lnTo>
                    <a:pt x="125243" y="88099"/>
                  </a:lnTo>
                  <a:lnTo>
                    <a:pt x="130355" y="90653"/>
                  </a:lnTo>
                  <a:lnTo>
                    <a:pt x="133550" y="90653"/>
                  </a:lnTo>
                  <a:lnTo>
                    <a:pt x="133550" y="103421"/>
                  </a:lnTo>
                  <a:lnTo>
                    <a:pt x="128438" y="103421"/>
                  </a:lnTo>
                  <a:cubicBezTo>
                    <a:pt x="127160" y="103421"/>
                    <a:pt x="126521" y="103421"/>
                    <a:pt x="125882" y="102782"/>
                  </a:cubicBezTo>
                  <a:lnTo>
                    <a:pt x="115658" y="97675"/>
                  </a:lnTo>
                  <a:cubicBezTo>
                    <a:pt x="113741" y="96398"/>
                    <a:pt x="111824" y="94483"/>
                    <a:pt x="111824" y="91930"/>
                  </a:cubicBezTo>
                  <a:lnTo>
                    <a:pt x="111824" y="77246"/>
                  </a:lnTo>
                  <a:close/>
                  <a:moveTo>
                    <a:pt x="180835" y="0"/>
                  </a:moveTo>
                  <a:cubicBezTo>
                    <a:pt x="80513" y="0"/>
                    <a:pt x="0" y="81077"/>
                    <a:pt x="0" y="180667"/>
                  </a:cubicBezTo>
                  <a:cubicBezTo>
                    <a:pt x="0" y="280895"/>
                    <a:pt x="81152" y="361334"/>
                    <a:pt x="180835" y="361334"/>
                  </a:cubicBezTo>
                  <a:cubicBezTo>
                    <a:pt x="281157" y="361334"/>
                    <a:pt x="361670" y="280257"/>
                    <a:pt x="361670" y="180667"/>
                  </a:cubicBezTo>
                  <a:cubicBezTo>
                    <a:pt x="362309" y="81077"/>
                    <a:pt x="281157" y="0"/>
                    <a:pt x="180835" y="0"/>
                  </a:cubicBezTo>
                </a:path>
              </a:pathLst>
            </a:custGeom>
            <a:grpFill/>
            <a:ln w="6390" cap="flat">
              <a:noFill/>
              <a:prstDash val="solid"/>
              <a:miter/>
            </a:ln>
          </p:spPr>
          <p:txBody>
            <a:bodyPr rtlCol="0" anchor="ctr"/>
            <a:lstStyle/>
            <a:p>
              <a:endParaRPr lang="en-US"/>
            </a:p>
          </p:txBody>
        </p:sp>
      </p:grpSp>
      <p:sp>
        <p:nvSpPr>
          <p:cNvPr id="44" name="TextBox 43">
            <a:extLst>
              <a:ext uri="{FF2B5EF4-FFF2-40B4-BE49-F238E27FC236}">
                <a16:creationId xmlns:a16="http://schemas.microsoft.com/office/drawing/2014/main" id="{2C3C700F-D833-3062-2893-F7A1331503E3}"/>
              </a:ext>
            </a:extLst>
          </p:cNvPr>
          <p:cNvSpPr txBox="1"/>
          <p:nvPr/>
        </p:nvSpPr>
        <p:spPr>
          <a:xfrm>
            <a:off x="1607185" y="5428667"/>
            <a:ext cx="4572000" cy="707630"/>
          </a:xfrm>
          <a:prstGeom prst="rect">
            <a:avLst/>
          </a:prstGeom>
          <a:noFill/>
        </p:spPr>
        <p:txBody>
          <a:bodyPr wrap="square">
            <a:spAutoFit/>
          </a:bodyPr>
          <a:lstStyle/>
          <a:p>
            <a:pPr>
              <a:lnSpc>
                <a:spcPct val="150000"/>
              </a:lnSpc>
            </a:pPr>
            <a:r>
              <a:rPr lang="it-IT" sz="1400" b="1" dirty="0">
                <a:solidFill>
                  <a:schemeClr val="tx2">
                    <a:lumMod val="75000"/>
                  </a:schemeClr>
                </a:solidFill>
                <a:latin typeface="Aptos" panose="020B0004020202020204" pitchFamily="34" charset="0"/>
              </a:rPr>
              <a:t>Disinfestazione e derattizzazione</a:t>
            </a:r>
          </a:p>
          <a:p>
            <a:pPr>
              <a:lnSpc>
                <a:spcPct val="150000"/>
              </a:lnSpc>
            </a:pPr>
            <a:r>
              <a:rPr lang="it-IT" sz="1400" b="1" dirty="0">
                <a:solidFill>
                  <a:schemeClr val="tx2">
                    <a:lumMod val="75000"/>
                  </a:schemeClr>
                </a:solidFill>
                <a:latin typeface="Aptos" panose="020B0004020202020204" pitchFamily="34" charset="0"/>
              </a:rPr>
              <a:t>facchinaggio interno</a:t>
            </a:r>
          </a:p>
        </p:txBody>
      </p:sp>
      <p:sp>
        <p:nvSpPr>
          <p:cNvPr id="45" name="Graphic 6">
            <a:extLst>
              <a:ext uri="{FF2B5EF4-FFF2-40B4-BE49-F238E27FC236}">
                <a16:creationId xmlns:a16="http://schemas.microsoft.com/office/drawing/2014/main" id="{7367ED24-0A0C-525A-7D39-4592346A37A6}"/>
              </a:ext>
            </a:extLst>
          </p:cNvPr>
          <p:cNvSpPr/>
          <p:nvPr/>
        </p:nvSpPr>
        <p:spPr>
          <a:xfrm>
            <a:off x="1258112" y="5522938"/>
            <a:ext cx="291034" cy="290759"/>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10 w 362313"/>
              <a:gd name="connsiteY3" fmla="*/ 181305 h 361971"/>
              <a:gd name="connsiteX4" fmla="*/ 181474 w 362313"/>
              <a:gd name="connsiteY4" fmla="*/ 0 h 361971"/>
              <a:gd name="connsiteX5" fmla="*/ 208951 w 362313"/>
              <a:gd name="connsiteY5" fmla="*/ 240038 h 361971"/>
              <a:gd name="connsiteX6" fmla="*/ 207673 w 362313"/>
              <a:gd name="connsiteY6" fmla="*/ 240038 h 361971"/>
              <a:gd name="connsiteX7" fmla="*/ 201283 w 362313"/>
              <a:gd name="connsiteY7" fmla="*/ 234930 h 361971"/>
              <a:gd name="connsiteX8" fmla="*/ 195532 w 362313"/>
              <a:gd name="connsiteY8" fmla="*/ 213225 h 361971"/>
              <a:gd name="connsiteX9" fmla="*/ 171889 w 362313"/>
              <a:gd name="connsiteY9" fmla="*/ 218332 h 361971"/>
              <a:gd name="connsiteX10" fmla="*/ 147608 w 362313"/>
              <a:gd name="connsiteY10" fmla="*/ 213225 h 361971"/>
              <a:gd name="connsiteX11" fmla="*/ 142496 w 362313"/>
              <a:gd name="connsiteY11" fmla="*/ 234292 h 361971"/>
              <a:gd name="connsiteX12" fmla="*/ 136106 w 362313"/>
              <a:gd name="connsiteY12" fmla="*/ 239399 h 361971"/>
              <a:gd name="connsiteX13" fmla="*/ 134828 w 362313"/>
              <a:gd name="connsiteY13" fmla="*/ 239399 h 361971"/>
              <a:gd name="connsiteX14" fmla="*/ 130355 w 362313"/>
              <a:gd name="connsiteY14" fmla="*/ 231738 h 361971"/>
              <a:gd name="connsiteX15" fmla="*/ 137384 w 362313"/>
              <a:gd name="connsiteY15" fmla="*/ 203011 h 361971"/>
              <a:gd name="connsiteX16" fmla="*/ 137384 w 362313"/>
              <a:gd name="connsiteY16" fmla="*/ 202372 h 361971"/>
              <a:gd name="connsiteX17" fmla="*/ 137384 w 362313"/>
              <a:gd name="connsiteY17" fmla="*/ 201734 h 361971"/>
              <a:gd name="connsiteX18" fmla="*/ 138023 w 362313"/>
              <a:gd name="connsiteY18" fmla="*/ 201095 h 361971"/>
              <a:gd name="connsiteX19" fmla="*/ 138662 w 362313"/>
              <a:gd name="connsiteY19" fmla="*/ 199819 h 361971"/>
              <a:gd name="connsiteX20" fmla="*/ 139301 w 362313"/>
              <a:gd name="connsiteY20" fmla="*/ 199180 h 361971"/>
              <a:gd name="connsiteX21" fmla="*/ 140579 w 362313"/>
              <a:gd name="connsiteY21" fmla="*/ 198542 h 361971"/>
              <a:gd name="connsiteX22" fmla="*/ 141857 w 362313"/>
              <a:gd name="connsiteY22" fmla="*/ 197903 h 361971"/>
              <a:gd name="connsiteX23" fmla="*/ 143135 w 362313"/>
              <a:gd name="connsiteY23" fmla="*/ 197903 h 361971"/>
              <a:gd name="connsiteX24" fmla="*/ 144413 w 362313"/>
              <a:gd name="connsiteY24" fmla="*/ 197903 h 361971"/>
              <a:gd name="connsiteX25" fmla="*/ 145052 w 362313"/>
              <a:gd name="connsiteY25" fmla="*/ 197903 h 361971"/>
              <a:gd name="connsiteX26" fmla="*/ 145690 w 362313"/>
              <a:gd name="connsiteY26" fmla="*/ 197903 h 361971"/>
              <a:gd name="connsiteX27" fmla="*/ 146330 w 362313"/>
              <a:gd name="connsiteY27" fmla="*/ 197903 h 361971"/>
              <a:gd name="connsiteX28" fmla="*/ 171889 w 362313"/>
              <a:gd name="connsiteY28" fmla="*/ 204287 h 361971"/>
              <a:gd name="connsiteX29" fmla="*/ 198088 w 362313"/>
              <a:gd name="connsiteY29" fmla="*/ 197265 h 361971"/>
              <a:gd name="connsiteX30" fmla="*/ 198088 w 362313"/>
              <a:gd name="connsiteY30" fmla="*/ 197265 h 361971"/>
              <a:gd name="connsiteX31" fmla="*/ 198088 w 362313"/>
              <a:gd name="connsiteY31" fmla="*/ 197265 h 361971"/>
              <a:gd name="connsiteX32" fmla="*/ 199366 w 362313"/>
              <a:gd name="connsiteY32" fmla="*/ 197265 h 361971"/>
              <a:gd name="connsiteX33" fmla="*/ 200644 w 362313"/>
              <a:gd name="connsiteY33" fmla="*/ 197265 h 361971"/>
              <a:gd name="connsiteX34" fmla="*/ 201922 w 362313"/>
              <a:gd name="connsiteY34" fmla="*/ 197265 h 361971"/>
              <a:gd name="connsiteX35" fmla="*/ 203200 w 362313"/>
              <a:gd name="connsiteY35" fmla="*/ 197903 h 361971"/>
              <a:gd name="connsiteX36" fmla="*/ 203839 w 362313"/>
              <a:gd name="connsiteY36" fmla="*/ 198542 h 361971"/>
              <a:gd name="connsiteX37" fmla="*/ 205117 w 362313"/>
              <a:gd name="connsiteY37" fmla="*/ 199180 h 361971"/>
              <a:gd name="connsiteX38" fmla="*/ 205756 w 362313"/>
              <a:gd name="connsiteY38" fmla="*/ 200457 h 361971"/>
              <a:gd name="connsiteX39" fmla="*/ 206395 w 362313"/>
              <a:gd name="connsiteY39" fmla="*/ 201095 h 361971"/>
              <a:gd name="connsiteX40" fmla="*/ 206395 w 362313"/>
              <a:gd name="connsiteY40" fmla="*/ 201095 h 361971"/>
              <a:gd name="connsiteX41" fmla="*/ 206395 w 362313"/>
              <a:gd name="connsiteY41" fmla="*/ 201095 h 361971"/>
              <a:gd name="connsiteX42" fmla="*/ 213424 w 362313"/>
              <a:gd name="connsiteY42" fmla="*/ 229823 h 361971"/>
              <a:gd name="connsiteX43" fmla="*/ 208951 w 362313"/>
              <a:gd name="connsiteY43" fmla="*/ 240038 h 361971"/>
              <a:gd name="connsiteX44" fmla="*/ 241540 w 362313"/>
              <a:gd name="connsiteY44" fmla="*/ 204287 h 361971"/>
              <a:gd name="connsiteX45" fmla="*/ 237067 w 362313"/>
              <a:gd name="connsiteY45" fmla="*/ 236207 h 361971"/>
              <a:gd name="connsiteX46" fmla="*/ 230677 w 362313"/>
              <a:gd name="connsiteY46" fmla="*/ 241953 h 361971"/>
              <a:gd name="connsiteX47" fmla="*/ 230038 w 362313"/>
              <a:gd name="connsiteY47" fmla="*/ 241953 h 361971"/>
              <a:gd name="connsiteX48" fmla="*/ 224287 w 362313"/>
              <a:gd name="connsiteY48" fmla="*/ 234930 h 361971"/>
              <a:gd name="connsiteX49" fmla="*/ 229399 w 362313"/>
              <a:gd name="connsiteY49" fmla="*/ 197903 h 361971"/>
              <a:gd name="connsiteX50" fmla="*/ 229399 w 362313"/>
              <a:gd name="connsiteY50" fmla="*/ 197265 h 361971"/>
              <a:gd name="connsiteX51" fmla="*/ 230038 w 362313"/>
              <a:gd name="connsiteY51" fmla="*/ 195988 h 361971"/>
              <a:gd name="connsiteX52" fmla="*/ 230677 w 362313"/>
              <a:gd name="connsiteY52" fmla="*/ 194711 h 361971"/>
              <a:gd name="connsiteX53" fmla="*/ 231316 w 362313"/>
              <a:gd name="connsiteY53" fmla="*/ 194073 h 361971"/>
              <a:gd name="connsiteX54" fmla="*/ 232594 w 362313"/>
              <a:gd name="connsiteY54" fmla="*/ 193435 h 361971"/>
              <a:gd name="connsiteX55" fmla="*/ 233872 w 362313"/>
              <a:gd name="connsiteY55" fmla="*/ 192796 h 361971"/>
              <a:gd name="connsiteX56" fmla="*/ 235150 w 362313"/>
              <a:gd name="connsiteY56" fmla="*/ 192796 h 361971"/>
              <a:gd name="connsiteX57" fmla="*/ 235789 w 362313"/>
              <a:gd name="connsiteY57" fmla="*/ 192796 h 361971"/>
              <a:gd name="connsiteX58" fmla="*/ 286269 w 362313"/>
              <a:gd name="connsiteY58" fmla="*/ 178113 h 361971"/>
              <a:gd name="connsiteX59" fmla="*/ 242818 w 362313"/>
              <a:gd name="connsiteY59" fmla="*/ 134702 h 361971"/>
              <a:gd name="connsiteX60" fmla="*/ 242818 w 362313"/>
              <a:gd name="connsiteY60" fmla="*/ 134702 h 361971"/>
              <a:gd name="connsiteX61" fmla="*/ 241540 w 362313"/>
              <a:gd name="connsiteY61" fmla="*/ 134702 h 361971"/>
              <a:gd name="connsiteX62" fmla="*/ 240262 w 362313"/>
              <a:gd name="connsiteY62" fmla="*/ 134064 h 361971"/>
              <a:gd name="connsiteX63" fmla="*/ 240262 w 362313"/>
              <a:gd name="connsiteY63" fmla="*/ 134064 h 361971"/>
              <a:gd name="connsiteX64" fmla="*/ 239623 w 362313"/>
              <a:gd name="connsiteY64" fmla="*/ 133425 h 361971"/>
              <a:gd name="connsiteX65" fmla="*/ 238345 w 362313"/>
              <a:gd name="connsiteY65" fmla="*/ 132787 h 361971"/>
              <a:gd name="connsiteX66" fmla="*/ 237706 w 362313"/>
              <a:gd name="connsiteY66" fmla="*/ 131510 h 361971"/>
              <a:gd name="connsiteX67" fmla="*/ 237067 w 362313"/>
              <a:gd name="connsiteY67" fmla="*/ 130233 h 361971"/>
              <a:gd name="connsiteX68" fmla="*/ 237067 w 362313"/>
              <a:gd name="connsiteY68" fmla="*/ 128957 h 361971"/>
              <a:gd name="connsiteX69" fmla="*/ 237067 w 362313"/>
              <a:gd name="connsiteY69" fmla="*/ 128318 h 361971"/>
              <a:gd name="connsiteX70" fmla="*/ 237067 w 362313"/>
              <a:gd name="connsiteY70" fmla="*/ 128318 h 361971"/>
              <a:gd name="connsiteX71" fmla="*/ 237067 w 362313"/>
              <a:gd name="connsiteY71" fmla="*/ 127041 h 361971"/>
              <a:gd name="connsiteX72" fmla="*/ 237706 w 362313"/>
              <a:gd name="connsiteY72" fmla="*/ 125765 h 361971"/>
              <a:gd name="connsiteX73" fmla="*/ 237706 w 362313"/>
              <a:gd name="connsiteY73" fmla="*/ 125765 h 361971"/>
              <a:gd name="connsiteX74" fmla="*/ 239623 w 362313"/>
              <a:gd name="connsiteY74" fmla="*/ 109805 h 361971"/>
              <a:gd name="connsiteX75" fmla="*/ 229399 w 362313"/>
              <a:gd name="connsiteY75" fmla="*/ 106613 h 361971"/>
              <a:gd name="connsiteX76" fmla="*/ 228121 w 362313"/>
              <a:gd name="connsiteY76" fmla="*/ 107251 h 361971"/>
              <a:gd name="connsiteX77" fmla="*/ 228760 w 362313"/>
              <a:gd name="connsiteY77" fmla="*/ 134064 h 361971"/>
              <a:gd name="connsiteX78" fmla="*/ 226204 w 362313"/>
              <a:gd name="connsiteY78" fmla="*/ 141086 h 361971"/>
              <a:gd name="connsiteX79" fmla="*/ 205117 w 362313"/>
              <a:gd name="connsiteY79" fmla="*/ 155131 h 361971"/>
              <a:gd name="connsiteX80" fmla="*/ 200005 w 362313"/>
              <a:gd name="connsiteY80" fmla="*/ 155769 h 361971"/>
              <a:gd name="connsiteX81" fmla="*/ 196171 w 362313"/>
              <a:gd name="connsiteY81" fmla="*/ 152577 h 361971"/>
              <a:gd name="connsiteX82" fmla="*/ 128438 w 362313"/>
              <a:gd name="connsiteY82" fmla="*/ 141086 h 361971"/>
              <a:gd name="connsiteX83" fmla="*/ 124604 w 362313"/>
              <a:gd name="connsiteY83" fmla="*/ 141724 h 361971"/>
              <a:gd name="connsiteX84" fmla="*/ 93932 w 362313"/>
              <a:gd name="connsiteY84" fmla="*/ 183859 h 361971"/>
              <a:gd name="connsiteX85" fmla="*/ 93293 w 362313"/>
              <a:gd name="connsiteY85" fmla="*/ 188327 h 361971"/>
              <a:gd name="connsiteX86" fmla="*/ 79874 w 362313"/>
              <a:gd name="connsiteY86" fmla="*/ 232377 h 361971"/>
              <a:gd name="connsiteX87" fmla="*/ 158470 w 362313"/>
              <a:gd name="connsiteY87" fmla="*/ 256636 h 361971"/>
              <a:gd name="connsiteX88" fmla="*/ 165500 w 362313"/>
              <a:gd name="connsiteY88" fmla="*/ 261743 h 361971"/>
              <a:gd name="connsiteX89" fmla="*/ 160388 w 362313"/>
              <a:gd name="connsiteY89" fmla="*/ 268766 h 361971"/>
              <a:gd name="connsiteX90" fmla="*/ 137384 w 362313"/>
              <a:gd name="connsiteY90" fmla="*/ 270681 h 361971"/>
              <a:gd name="connsiteX91" fmla="*/ 67734 w 362313"/>
              <a:gd name="connsiteY91" fmla="*/ 236207 h 361971"/>
              <a:gd name="connsiteX92" fmla="*/ 81152 w 362313"/>
              <a:gd name="connsiteY92" fmla="*/ 183220 h 361971"/>
              <a:gd name="connsiteX93" fmla="*/ 122687 w 362313"/>
              <a:gd name="connsiteY93" fmla="*/ 128318 h 361971"/>
              <a:gd name="connsiteX94" fmla="*/ 126521 w 362313"/>
              <a:gd name="connsiteY94" fmla="*/ 127680 h 361971"/>
              <a:gd name="connsiteX95" fmla="*/ 204478 w 362313"/>
              <a:gd name="connsiteY95" fmla="*/ 139809 h 361971"/>
              <a:gd name="connsiteX96" fmla="*/ 216619 w 362313"/>
              <a:gd name="connsiteY96" fmla="*/ 132149 h 361971"/>
              <a:gd name="connsiteX97" fmla="*/ 219175 w 362313"/>
              <a:gd name="connsiteY97" fmla="*/ 98952 h 361971"/>
              <a:gd name="connsiteX98" fmla="*/ 230677 w 362313"/>
              <a:gd name="connsiteY98" fmla="*/ 93206 h 361971"/>
              <a:gd name="connsiteX99" fmla="*/ 251764 w 362313"/>
              <a:gd name="connsiteY99" fmla="*/ 102782 h 361971"/>
              <a:gd name="connsiteX100" fmla="*/ 253042 w 362313"/>
              <a:gd name="connsiteY100" fmla="*/ 123849 h 361971"/>
              <a:gd name="connsiteX101" fmla="*/ 300966 w 362313"/>
              <a:gd name="connsiteY101" fmla="*/ 178113 h 361971"/>
              <a:gd name="connsiteX102" fmla="*/ 241540 w 362313"/>
              <a:gd name="connsiteY102" fmla="*/ 204287 h 361971"/>
              <a:gd name="connsiteX103" fmla="*/ 116297 w 362313"/>
              <a:gd name="connsiteY103" fmla="*/ 239399 h 361971"/>
              <a:gd name="connsiteX104" fmla="*/ 115019 w 362313"/>
              <a:gd name="connsiteY104" fmla="*/ 239399 h 361971"/>
              <a:gd name="connsiteX105" fmla="*/ 108629 w 362313"/>
              <a:gd name="connsiteY105" fmla="*/ 234292 h 361971"/>
              <a:gd name="connsiteX106" fmla="*/ 101600 w 362313"/>
              <a:gd name="connsiteY106" fmla="*/ 205564 h 361971"/>
              <a:gd name="connsiteX107" fmla="*/ 106073 w 362313"/>
              <a:gd name="connsiteY107" fmla="*/ 197903 h 361971"/>
              <a:gd name="connsiteX108" fmla="*/ 113741 w 362313"/>
              <a:gd name="connsiteY108" fmla="*/ 202372 h 361971"/>
              <a:gd name="connsiteX109" fmla="*/ 120770 w 362313"/>
              <a:gd name="connsiteY109" fmla="*/ 231100 h 361971"/>
              <a:gd name="connsiteX110" fmla="*/ 116297 w 362313"/>
              <a:gd name="connsiteY110" fmla="*/ 23939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948" y="81077"/>
                  <a:pt x="281796" y="0"/>
                  <a:pt x="181474" y="0"/>
                </a:cubicBezTo>
                <a:close/>
                <a:moveTo>
                  <a:pt x="208951" y="240038"/>
                </a:moveTo>
                <a:cubicBezTo>
                  <a:pt x="208312" y="240038"/>
                  <a:pt x="207673" y="240038"/>
                  <a:pt x="207673" y="240038"/>
                </a:cubicBezTo>
                <a:cubicBezTo>
                  <a:pt x="205117" y="240038"/>
                  <a:pt x="201922" y="238122"/>
                  <a:pt x="201283" y="234930"/>
                </a:cubicBezTo>
                <a:lnTo>
                  <a:pt x="195532" y="213225"/>
                </a:lnTo>
                <a:cubicBezTo>
                  <a:pt x="187864" y="215779"/>
                  <a:pt x="177001" y="218332"/>
                  <a:pt x="171889" y="218332"/>
                </a:cubicBezTo>
                <a:cubicBezTo>
                  <a:pt x="162943" y="218332"/>
                  <a:pt x="153998" y="215779"/>
                  <a:pt x="147608" y="213225"/>
                </a:cubicBezTo>
                <a:lnTo>
                  <a:pt x="142496" y="234292"/>
                </a:lnTo>
                <a:cubicBezTo>
                  <a:pt x="141857" y="237484"/>
                  <a:pt x="139301" y="239399"/>
                  <a:pt x="136106" y="239399"/>
                </a:cubicBezTo>
                <a:cubicBezTo>
                  <a:pt x="135467" y="239399"/>
                  <a:pt x="134828" y="239399"/>
                  <a:pt x="134828" y="239399"/>
                </a:cubicBezTo>
                <a:cubicBezTo>
                  <a:pt x="131633" y="238761"/>
                  <a:pt x="129077" y="234930"/>
                  <a:pt x="130355" y="231738"/>
                </a:cubicBezTo>
                <a:lnTo>
                  <a:pt x="137384" y="203011"/>
                </a:lnTo>
                <a:lnTo>
                  <a:pt x="137384" y="202372"/>
                </a:lnTo>
                <a:lnTo>
                  <a:pt x="137384" y="201734"/>
                </a:lnTo>
                <a:cubicBezTo>
                  <a:pt x="137384" y="201734"/>
                  <a:pt x="137384" y="201734"/>
                  <a:pt x="138023" y="201095"/>
                </a:cubicBezTo>
                <a:cubicBezTo>
                  <a:pt x="138023" y="200457"/>
                  <a:pt x="138662" y="200457"/>
                  <a:pt x="138662" y="199819"/>
                </a:cubicBezTo>
                <a:lnTo>
                  <a:pt x="139301" y="199180"/>
                </a:lnTo>
                <a:cubicBezTo>
                  <a:pt x="139940" y="199180"/>
                  <a:pt x="139940" y="198542"/>
                  <a:pt x="140579" y="198542"/>
                </a:cubicBezTo>
                <a:cubicBezTo>
                  <a:pt x="141218" y="198542"/>
                  <a:pt x="141218" y="198542"/>
                  <a:pt x="141857" y="197903"/>
                </a:cubicBezTo>
                <a:cubicBezTo>
                  <a:pt x="142496" y="197903"/>
                  <a:pt x="142496" y="197903"/>
                  <a:pt x="143135" y="197903"/>
                </a:cubicBezTo>
                <a:cubicBezTo>
                  <a:pt x="143774" y="197903"/>
                  <a:pt x="143774" y="197903"/>
                  <a:pt x="144413" y="197903"/>
                </a:cubicBezTo>
                <a:lnTo>
                  <a:pt x="145052" y="197903"/>
                </a:lnTo>
                <a:lnTo>
                  <a:pt x="145690" y="197903"/>
                </a:lnTo>
                <a:lnTo>
                  <a:pt x="146330" y="197903"/>
                </a:lnTo>
                <a:cubicBezTo>
                  <a:pt x="146330" y="197903"/>
                  <a:pt x="159748" y="204287"/>
                  <a:pt x="171889" y="204287"/>
                </a:cubicBezTo>
                <a:cubicBezTo>
                  <a:pt x="176363" y="204287"/>
                  <a:pt x="189781" y="200457"/>
                  <a:pt x="198088" y="197265"/>
                </a:cubicBezTo>
                <a:lnTo>
                  <a:pt x="198088" y="197265"/>
                </a:lnTo>
                <a:lnTo>
                  <a:pt x="198088" y="197265"/>
                </a:lnTo>
                <a:cubicBezTo>
                  <a:pt x="198727" y="197265"/>
                  <a:pt x="198727" y="197265"/>
                  <a:pt x="199366" y="197265"/>
                </a:cubicBezTo>
                <a:cubicBezTo>
                  <a:pt x="200005" y="197265"/>
                  <a:pt x="200005" y="197265"/>
                  <a:pt x="200644" y="197265"/>
                </a:cubicBezTo>
                <a:cubicBezTo>
                  <a:pt x="201283" y="197265"/>
                  <a:pt x="201283" y="197265"/>
                  <a:pt x="201922" y="197265"/>
                </a:cubicBezTo>
                <a:cubicBezTo>
                  <a:pt x="202561" y="197265"/>
                  <a:pt x="202561" y="197265"/>
                  <a:pt x="203200" y="197903"/>
                </a:cubicBezTo>
                <a:lnTo>
                  <a:pt x="203839" y="198542"/>
                </a:lnTo>
                <a:cubicBezTo>
                  <a:pt x="204478" y="198542"/>
                  <a:pt x="204478" y="199180"/>
                  <a:pt x="205117" y="199180"/>
                </a:cubicBezTo>
                <a:cubicBezTo>
                  <a:pt x="205117" y="199180"/>
                  <a:pt x="205756" y="199819"/>
                  <a:pt x="205756" y="200457"/>
                </a:cubicBezTo>
                <a:lnTo>
                  <a:pt x="206395" y="201095"/>
                </a:lnTo>
                <a:lnTo>
                  <a:pt x="206395" y="201095"/>
                </a:lnTo>
                <a:lnTo>
                  <a:pt x="206395" y="201095"/>
                </a:lnTo>
                <a:lnTo>
                  <a:pt x="213424" y="229823"/>
                </a:lnTo>
                <a:cubicBezTo>
                  <a:pt x="214063" y="235569"/>
                  <a:pt x="212146" y="238761"/>
                  <a:pt x="208951" y="240038"/>
                </a:cubicBezTo>
                <a:close/>
                <a:moveTo>
                  <a:pt x="241540" y="204287"/>
                </a:moveTo>
                <a:lnTo>
                  <a:pt x="237067" y="236207"/>
                </a:lnTo>
                <a:cubicBezTo>
                  <a:pt x="236428" y="239399"/>
                  <a:pt x="233872" y="241953"/>
                  <a:pt x="230677" y="241953"/>
                </a:cubicBezTo>
                <a:lnTo>
                  <a:pt x="230038" y="241953"/>
                </a:lnTo>
                <a:cubicBezTo>
                  <a:pt x="226843" y="241314"/>
                  <a:pt x="224287" y="238122"/>
                  <a:pt x="224287" y="234930"/>
                </a:cubicBezTo>
                <a:lnTo>
                  <a:pt x="229399" y="197903"/>
                </a:lnTo>
                <a:lnTo>
                  <a:pt x="229399" y="197265"/>
                </a:lnTo>
                <a:cubicBezTo>
                  <a:pt x="229399" y="196627"/>
                  <a:pt x="229399" y="196627"/>
                  <a:pt x="230038" y="195988"/>
                </a:cubicBezTo>
                <a:cubicBezTo>
                  <a:pt x="230038" y="195350"/>
                  <a:pt x="230677" y="195350"/>
                  <a:pt x="230677" y="194711"/>
                </a:cubicBezTo>
                <a:cubicBezTo>
                  <a:pt x="230677" y="194073"/>
                  <a:pt x="231316" y="194073"/>
                  <a:pt x="231316" y="194073"/>
                </a:cubicBezTo>
                <a:cubicBezTo>
                  <a:pt x="231955" y="194073"/>
                  <a:pt x="231955" y="193435"/>
                  <a:pt x="232594" y="193435"/>
                </a:cubicBezTo>
                <a:cubicBezTo>
                  <a:pt x="233233" y="193435"/>
                  <a:pt x="233233" y="192796"/>
                  <a:pt x="233872" y="192796"/>
                </a:cubicBezTo>
                <a:cubicBezTo>
                  <a:pt x="234511" y="192796"/>
                  <a:pt x="234511" y="192796"/>
                  <a:pt x="235150" y="192796"/>
                </a:cubicBezTo>
                <a:lnTo>
                  <a:pt x="235789" y="192796"/>
                </a:lnTo>
                <a:cubicBezTo>
                  <a:pt x="256876" y="192796"/>
                  <a:pt x="286269" y="185135"/>
                  <a:pt x="286269" y="178113"/>
                </a:cubicBezTo>
                <a:cubicBezTo>
                  <a:pt x="286269" y="165984"/>
                  <a:pt x="254959" y="134702"/>
                  <a:pt x="242818" y="134702"/>
                </a:cubicBezTo>
                <a:lnTo>
                  <a:pt x="242818" y="134702"/>
                </a:lnTo>
                <a:cubicBezTo>
                  <a:pt x="242179" y="134702"/>
                  <a:pt x="242179" y="134702"/>
                  <a:pt x="241540" y="134702"/>
                </a:cubicBezTo>
                <a:cubicBezTo>
                  <a:pt x="240901" y="134702"/>
                  <a:pt x="240901" y="134702"/>
                  <a:pt x="240262" y="134064"/>
                </a:cubicBezTo>
                <a:lnTo>
                  <a:pt x="240262" y="134064"/>
                </a:lnTo>
                <a:lnTo>
                  <a:pt x="239623" y="133425"/>
                </a:lnTo>
                <a:cubicBezTo>
                  <a:pt x="238984" y="133425"/>
                  <a:pt x="238984" y="132787"/>
                  <a:pt x="238345" y="132787"/>
                </a:cubicBezTo>
                <a:cubicBezTo>
                  <a:pt x="238345" y="132787"/>
                  <a:pt x="237706" y="132149"/>
                  <a:pt x="237706" y="131510"/>
                </a:cubicBezTo>
                <a:cubicBezTo>
                  <a:pt x="237706" y="130872"/>
                  <a:pt x="237067" y="130872"/>
                  <a:pt x="237067" y="130233"/>
                </a:cubicBezTo>
                <a:cubicBezTo>
                  <a:pt x="237067" y="129595"/>
                  <a:pt x="237067" y="129595"/>
                  <a:pt x="237067" y="128957"/>
                </a:cubicBezTo>
                <a:lnTo>
                  <a:pt x="237067" y="128318"/>
                </a:lnTo>
                <a:lnTo>
                  <a:pt x="237067" y="128318"/>
                </a:lnTo>
                <a:cubicBezTo>
                  <a:pt x="237067" y="127680"/>
                  <a:pt x="237067" y="127680"/>
                  <a:pt x="237067" y="127041"/>
                </a:cubicBezTo>
                <a:cubicBezTo>
                  <a:pt x="237067" y="126403"/>
                  <a:pt x="237067" y="126403"/>
                  <a:pt x="237706" y="125765"/>
                </a:cubicBezTo>
                <a:lnTo>
                  <a:pt x="237706" y="125765"/>
                </a:lnTo>
                <a:cubicBezTo>
                  <a:pt x="239623" y="122573"/>
                  <a:pt x="242179" y="114273"/>
                  <a:pt x="239623" y="109805"/>
                </a:cubicBezTo>
                <a:cubicBezTo>
                  <a:pt x="237706" y="107251"/>
                  <a:pt x="233233" y="106613"/>
                  <a:pt x="229399" y="106613"/>
                </a:cubicBezTo>
                <a:cubicBezTo>
                  <a:pt x="228121" y="106613"/>
                  <a:pt x="228121" y="106613"/>
                  <a:pt x="228121" y="107251"/>
                </a:cubicBezTo>
                <a:cubicBezTo>
                  <a:pt x="224926" y="111081"/>
                  <a:pt x="226204" y="125765"/>
                  <a:pt x="228760" y="134064"/>
                </a:cubicBezTo>
                <a:cubicBezTo>
                  <a:pt x="229399" y="136617"/>
                  <a:pt x="228121" y="139171"/>
                  <a:pt x="226204" y="141086"/>
                </a:cubicBezTo>
                <a:lnTo>
                  <a:pt x="205117" y="155131"/>
                </a:lnTo>
                <a:cubicBezTo>
                  <a:pt x="203839" y="156408"/>
                  <a:pt x="201922" y="156408"/>
                  <a:pt x="200005" y="155769"/>
                </a:cubicBezTo>
                <a:cubicBezTo>
                  <a:pt x="198088" y="155131"/>
                  <a:pt x="196810" y="153854"/>
                  <a:pt x="196171" y="152577"/>
                </a:cubicBezTo>
                <a:cubicBezTo>
                  <a:pt x="185947" y="130872"/>
                  <a:pt x="164860" y="134064"/>
                  <a:pt x="128438" y="141086"/>
                </a:cubicBezTo>
                <a:lnTo>
                  <a:pt x="124604" y="141724"/>
                </a:lnTo>
                <a:cubicBezTo>
                  <a:pt x="102239" y="146193"/>
                  <a:pt x="90098" y="163430"/>
                  <a:pt x="93932" y="183859"/>
                </a:cubicBezTo>
                <a:cubicBezTo>
                  <a:pt x="93932" y="185774"/>
                  <a:pt x="93932" y="187051"/>
                  <a:pt x="93293" y="188327"/>
                </a:cubicBezTo>
                <a:cubicBezTo>
                  <a:pt x="88181" y="195988"/>
                  <a:pt x="75401" y="219609"/>
                  <a:pt x="79874" y="232377"/>
                </a:cubicBezTo>
                <a:cubicBezTo>
                  <a:pt x="85625" y="249614"/>
                  <a:pt x="116936" y="263658"/>
                  <a:pt x="158470" y="256636"/>
                </a:cubicBezTo>
                <a:cubicBezTo>
                  <a:pt x="161665" y="255998"/>
                  <a:pt x="165500" y="258551"/>
                  <a:pt x="165500" y="261743"/>
                </a:cubicBezTo>
                <a:cubicBezTo>
                  <a:pt x="166138" y="264935"/>
                  <a:pt x="163583" y="268766"/>
                  <a:pt x="160388" y="268766"/>
                </a:cubicBezTo>
                <a:cubicBezTo>
                  <a:pt x="152720" y="270042"/>
                  <a:pt x="145052" y="270681"/>
                  <a:pt x="137384" y="270681"/>
                </a:cubicBezTo>
                <a:cubicBezTo>
                  <a:pt x="102878" y="270681"/>
                  <a:pt x="74762" y="257274"/>
                  <a:pt x="67734" y="236207"/>
                </a:cubicBezTo>
                <a:cubicBezTo>
                  <a:pt x="61344" y="217055"/>
                  <a:pt x="76040" y="190881"/>
                  <a:pt x="81152" y="183220"/>
                </a:cubicBezTo>
                <a:cubicBezTo>
                  <a:pt x="77318" y="156408"/>
                  <a:pt x="93932" y="134064"/>
                  <a:pt x="122687" y="128318"/>
                </a:cubicBezTo>
                <a:lnTo>
                  <a:pt x="126521" y="127680"/>
                </a:lnTo>
                <a:cubicBezTo>
                  <a:pt x="158470" y="121296"/>
                  <a:pt x="188503" y="115550"/>
                  <a:pt x="204478" y="139809"/>
                </a:cubicBezTo>
                <a:lnTo>
                  <a:pt x="216619" y="132149"/>
                </a:lnTo>
                <a:cubicBezTo>
                  <a:pt x="214702" y="123849"/>
                  <a:pt x="212785" y="107251"/>
                  <a:pt x="219175" y="98952"/>
                </a:cubicBezTo>
                <a:cubicBezTo>
                  <a:pt x="221731" y="95121"/>
                  <a:pt x="226204" y="93206"/>
                  <a:pt x="230677" y="93206"/>
                </a:cubicBezTo>
                <a:cubicBezTo>
                  <a:pt x="240901" y="93206"/>
                  <a:pt x="247929" y="96398"/>
                  <a:pt x="251764" y="102782"/>
                </a:cubicBezTo>
                <a:cubicBezTo>
                  <a:pt x="255597" y="109805"/>
                  <a:pt x="254959" y="117465"/>
                  <a:pt x="253042" y="123849"/>
                </a:cubicBezTo>
                <a:cubicBezTo>
                  <a:pt x="272850" y="131510"/>
                  <a:pt x="300966" y="161515"/>
                  <a:pt x="300966" y="178113"/>
                </a:cubicBezTo>
                <a:cubicBezTo>
                  <a:pt x="299049" y="198542"/>
                  <a:pt x="256876" y="203011"/>
                  <a:pt x="241540" y="204287"/>
                </a:cubicBezTo>
                <a:close/>
                <a:moveTo>
                  <a:pt x="116297" y="239399"/>
                </a:moveTo>
                <a:cubicBezTo>
                  <a:pt x="115658" y="239399"/>
                  <a:pt x="115019" y="239399"/>
                  <a:pt x="115019" y="239399"/>
                </a:cubicBezTo>
                <a:cubicBezTo>
                  <a:pt x="112463" y="239399"/>
                  <a:pt x="109268" y="237484"/>
                  <a:pt x="108629" y="234292"/>
                </a:cubicBezTo>
                <a:lnTo>
                  <a:pt x="101600" y="205564"/>
                </a:lnTo>
                <a:cubicBezTo>
                  <a:pt x="100961" y="202372"/>
                  <a:pt x="102878" y="198542"/>
                  <a:pt x="106073" y="197903"/>
                </a:cubicBezTo>
                <a:cubicBezTo>
                  <a:pt x="109268" y="197265"/>
                  <a:pt x="113102" y="199180"/>
                  <a:pt x="113741" y="202372"/>
                </a:cubicBezTo>
                <a:lnTo>
                  <a:pt x="120770" y="231100"/>
                </a:lnTo>
                <a:cubicBezTo>
                  <a:pt x="121409" y="235569"/>
                  <a:pt x="119492" y="238761"/>
                  <a:pt x="116297" y="239399"/>
                </a:cubicBezTo>
                <a:close/>
              </a:path>
            </a:pathLst>
          </a:custGeom>
          <a:solidFill>
            <a:schemeClr val="accent1"/>
          </a:solidFill>
          <a:ln w="6390" cap="flat">
            <a:noFill/>
            <a:prstDash val="solid"/>
            <a:miter/>
          </a:ln>
        </p:spPr>
        <p:txBody>
          <a:bodyPr rtlCol="0" anchor="ctr"/>
          <a:lstStyle/>
          <a:p>
            <a:endParaRPr lang="en-US"/>
          </a:p>
        </p:txBody>
      </p:sp>
      <p:grpSp>
        <p:nvGrpSpPr>
          <p:cNvPr id="46" name="Graphic 5">
            <a:extLst>
              <a:ext uri="{FF2B5EF4-FFF2-40B4-BE49-F238E27FC236}">
                <a16:creationId xmlns:a16="http://schemas.microsoft.com/office/drawing/2014/main" id="{EA31A548-4A3B-A7D3-4C70-B6168D00247C}"/>
              </a:ext>
            </a:extLst>
          </p:cNvPr>
          <p:cNvGrpSpPr/>
          <p:nvPr/>
        </p:nvGrpSpPr>
        <p:grpSpPr>
          <a:xfrm>
            <a:off x="1258112" y="4203772"/>
            <a:ext cx="291034" cy="290762"/>
            <a:chOff x="4046747" y="4309350"/>
            <a:chExt cx="362309" cy="361971"/>
          </a:xfrm>
          <a:solidFill>
            <a:srgbClr val="007680"/>
          </a:solidFill>
        </p:grpSpPr>
        <p:sp>
          <p:nvSpPr>
            <p:cNvPr id="47" name="Graphic 5">
              <a:extLst>
                <a:ext uri="{FF2B5EF4-FFF2-40B4-BE49-F238E27FC236}">
                  <a16:creationId xmlns:a16="http://schemas.microsoft.com/office/drawing/2014/main" id="{BCE8FC51-62A6-8A41-A804-409D35F145A5}"/>
                </a:ext>
              </a:extLst>
            </p:cNvPr>
            <p:cNvSpPr/>
            <p:nvPr/>
          </p:nvSpPr>
          <p:spPr>
            <a:xfrm>
              <a:off x="4046747" y="4309350"/>
              <a:ext cx="362309" cy="361971"/>
            </a:xfrm>
            <a:custGeom>
              <a:avLst/>
              <a:gdLst>
                <a:gd name="connsiteX0" fmla="*/ 180835 w 362309"/>
                <a:gd name="connsiteY0" fmla="*/ 0 h 361971"/>
                <a:gd name="connsiteX1" fmla="*/ 0 w 362309"/>
                <a:gd name="connsiteY1" fmla="*/ 181305 h 361971"/>
                <a:gd name="connsiteX2" fmla="*/ 181474 w 362309"/>
                <a:gd name="connsiteY2" fmla="*/ 361971 h 361971"/>
                <a:gd name="connsiteX3" fmla="*/ 362310 w 362309"/>
                <a:gd name="connsiteY3" fmla="*/ 180667 h 361971"/>
                <a:gd name="connsiteX4" fmla="*/ 180835 w 362309"/>
                <a:gd name="connsiteY4" fmla="*/ 0 h 361971"/>
                <a:gd name="connsiteX5" fmla="*/ 180835 w 362309"/>
                <a:gd name="connsiteY5" fmla="*/ 0 h 361971"/>
                <a:gd name="connsiteX6" fmla="*/ 180835 w 362309"/>
                <a:gd name="connsiteY6" fmla="*/ 57456 h 361971"/>
                <a:gd name="connsiteX7" fmla="*/ 203839 w 362309"/>
                <a:gd name="connsiteY7" fmla="*/ 80438 h 361971"/>
                <a:gd name="connsiteX8" fmla="*/ 180835 w 362309"/>
                <a:gd name="connsiteY8" fmla="*/ 103420 h 361971"/>
                <a:gd name="connsiteX9" fmla="*/ 157832 w 362309"/>
                <a:gd name="connsiteY9" fmla="*/ 80438 h 361971"/>
                <a:gd name="connsiteX10" fmla="*/ 157832 w 362309"/>
                <a:gd name="connsiteY10" fmla="*/ 80438 h 361971"/>
                <a:gd name="connsiteX11" fmla="*/ 180835 w 362309"/>
                <a:gd name="connsiteY11" fmla="*/ 57456 h 361971"/>
                <a:gd name="connsiteX12" fmla="*/ 180835 w 362309"/>
                <a:gd name="connsiteY12" fmla="*/ 57456 h 361971"/>
                <a:gd name="connsiteX13" fmla="*/ 221092 w 362309"/>
                <a:gd name="connsiteY13" fmla="*/ 214502 h 361971"/>
                <a:gd name="connsiteX14" fmla="*/ 214702 w 362309"/>
                <a:gd name="connsiteY14" fmla="*/ 220886 h 361971"/>
                <a:gd name="connsiteX15" fmla="*/ 204478 w 362309"/>
                <a:gd name="connsiteY15" fmla="*/ 220886 h 361971"/>
                <a:gd name="connsiteX16" fmla="*/ 204478 w 362309"/>
                <a:gd name="connsiteY16" fmla="*/ 298132 h 361971"/>
                <a:gd name="connsiteX17" fmla="*/ 198088 w 362309"/>
                <a:gd name="connsiteY17" fmla="*/ 304516 h 361971"/>
                <a:gd name="connsiteX18" fmla="*/ 191698 w 362309"/>
                <a:gd name="connsiteY18" fmla="*/ 298132 h 361971"/>
                <a:gd name="connsiteX19" fmla="*/ 191698 w 362309"/>
                <a:gd name="connsiteY19" fmla="*/ 220886 h 361971"/>
                <a:gd name="connsiteX20" fmla="*/ 170611 w 362309"/>
                <a:gd name="connsiteY20" fmla="*/ 220886 h 361971"/>
                <a:gd name="connsiteX21" fmla="*/ 170611 w 362309"/>
                <a:gd name="connsiteY21" fmla="*/ 298132 h 361971"/>
                <a:gd name="connsiteX22" fmla="*/ 164221 w 362309"/>
                <a:gd name="connsiteY22" fmla="*/ 304516 h 361971"/>
                <a:gd name="connsiteX23" fmla="*/ 157832 w 362309"/>
                <a:gd name="connsiteY23" fmla="*/ 298132 h 361971"/>
                <a:gd name="connsiteX24" fmla="*/ 157832 w 362309"/>
                <a:gd name="connsiteY24" fmla="*/ 220886 h 361971"/>
                <a:gd name="connsiteX25" fmla="*/ 147608 w 362309"/>
                <a:gd name="connsiteY25" fmla="*/ 220886 h 361971"/>
                <a:gd name="connsiteX26" fmla="*/ 141218 w 362309"/>
                <a:gd name="connsiteY26" fmla="*/ 214502 h 361971"/>
                <a:gd name="connsiteX27" fmla="*/ 141218 w 362309"/>
                <a:gd name="connsiteY27" fmla="*/ 130872 h 361971"/>
                <a:gd name="connsiteX28" fmla="*/ 147608 w 362309"/>
                <a:gd name="connsiteY28" fmla="*/ 124488 h 361971"/>
                <a:gd name="connsiteX29" fmla="*/ 214702 w 362309"/>
                <a:gd name="connsiteY29" fmla="*/ 124488 h 361971"/>
                <a:gd name="connsiteX30" fmla="*/ 221092 w 362309"/>
                <a:gd name="connsiteY30" fmla="*/ 130872 h 361971"/>
                <a:gd name="connsiteX31" fmla="*/ 221092 w 362309"/>
                <a:gd name="connsiteY31" fmla="*/ 214502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2309" h="361971">
                  <a:moveTo>
                    <a:pt x="180835" y="0"/>
                  </a:moveTo>
                  <a:cubicBezTo>
                    <a:pt x="80513" y="0"/>
                    <a:pt x="0" y="81076"/>
                    <a:pt x="0" y="181305"/>
                  </a:cubicBezTo>
                  <a:cubicBezTo>
                    <a:pt x="0" y="281533"/>
                    <a:pt x="81152" y="361971"/>
                    <a:pt x="181474" y="361971"/>
                  </a:cubicBezTo>
                  <a:cubicBezTo>
                    <a:pt x="281157" y="361971"/>
                    <a:pt x="362310" y="280895"/>
                    <a:pt x="362310" y="180667"/>
                  </a:cubicBezTo>
                  <a:cubicBezTo>
                    <a:pt x="362310" y="81076"/>
                    <a:pt x="281157" y="0"/>
                    <a:pt x="180835" y="0"/>
                  </a:cubicBezTo>
                  <a:cubicBezTo>
                    <a:pt x="180835" y="0"/>
                    <a:pt x="180835" y="0"/>
                    <a:pt x="180835" y="0"/>
                  </a:cubicBezTo>
                  <a:close/>
                  <a:moveTo>
                    <a:pt x="180835" y="57456"/>
                  </a:moveTo>
                  <a:cubicBezTo>
                    <a:pt x="193615" y="57456"/>
                    <a:pt x="203839" y="67670"/>
                    <a:pt x="203839" y="80438"/>
                  </a:cubicBezTo>
                  <a:cubicBezTo>
                    <a:pt x="203839" y="93206"/>
                    <a:pt x="193615" y="103420"/>
                    <a:pt x="180835" y="103420"/>
                  </a:cubicBezTo>
                  <a:cubicBezTo>
                    <a:pt x="168055" y="103420"/>
                    <a:pt x="157832" y="93206"/>
                    <a:pt x="157832" y="80438"/>
                  </a:cubicBezTo>
                  <a:cubicBezTo>
                    <a:pt x="157832" y="80438"/>
                    <a:pt x="157832" y="80438"/>
                    <a:pt x="157832" y="80438"/>
                  </a:cubicBezTo>
                  <a:cubicBezTo>
                    <a:pt x="157832" y="67670"/>
                    <a:pt x="168055" y="57456"/>
                    <a:pt x="180835" y="57456"/>
                  </a:cubicBezTo>
                  <a:lnTo>
                    <a:pt x="180835" y="57456"/>
                  </a:lnTo>
                  <a:close/>
                  <a:moveTo>
                    <a:pt x="221092" y="214502"/>
                  </a:moveTo>
                  <a:cubicBezTo>
                    <a:pt x="221092" y="218332"/>
                    <a:pt x="218536" y="220886"/>
                    <a:pt x="214702" y="220886"/>
                  </a:cubicBezTo>
                  <a:lnTo>
                    <a:pt x="204478" y="220886"/>
                  </a:lnTo>
                  <a:lnTo>
                    <a:pt x="204478" y="298132"/>
                  </a:lnTo>
                  <a:cubicBezTo>
                    <a:pt x="204478" y="301962"/>
                    <a:pt x="201922" y="304516"/>
                    <a:pt x="198088" y="304516"/>
                  </a:cubicBezTo>
                  <a:cubicBezTo>
                    <a:pt x="194254" y="304516"/>
                    <a:pt x="191698" y="301962"/>
                    <a:pt x="191698" y="298132"/>
                  </a:cubicBezTo>
                  <a:lnTo>
                    <a:pt x="191698" y="220886"/>
                  </a:lnTo>
                  <a:lnTo>
                    <a:pt x="170611" y="220886"/>
                  </a:lnTo>
                  <a:lnTo>
                    <a:pt x="170611" y="298132"/>
                  </a:lnTo>
                  <a:cubicBezTo>
                    <a:pt x="170611" y="301962"/>
                    <a:pt x="168055" y="304516"/>
                    <a:pt x="164221" y="304516"/>
                  </a:cubicBezTo>
                  <a:cubicBezTo>
                    <a:pt x="160388" y="304516"/>
                    <a:pt x="157832" y="301962"/>
                    <a:pt x="157832" y="298132"/>
                  </a:cubicBezTo>
                  <a:lnTo>
                    <a:pt x="157832" y="220886"/>
                  </a:lnTo>
                  <a:lnTo>
                    <a:pt x="147608" y="220886"/>
                  </a:lnTo>
                  <a:cubicBezTo>
                    <a:pt x="143774" y="220886"/>
                    <a:pt x="141218" y="218332"/>
                    <a:pt x="141218" y="214502"/>
                  </a:cubicBezTo>
                  <a:lnTo>
                    <a:pt x="141218" y="130872"/>
                  </a:lnTo>
                  <a:cubicBezTo>
                    <a:pt x="141218" y="127041"/>
                    <a:pt x="143774" y="124488"/>
                    <a:pt x="147608" y="124488"/>
                  </a:cubicBezTo>
                  <a:lnTo>
                    <a:pt x="214702" y="124488"/>
                  </a:lnTo>
                  <a:cubicBezTo>
                    <a:pt x="218536" y="124488"/>
                    <a:pt x="221092" y="127041"/>
                    <a:pt x="221092" y="130872"/>
                  </a:cubicBezTo>
                  <a:lnTo>
                    <a:pt x="221092" y="214502"/>
                  </a:lnTo>
                  <a:close/>
                </a:path>
              </a:pathLst>
            </a:custGeom>
            <a:solidFill>
              <a:srgbClr val="007680"/>
            </a:solidFill>
            <a:ln w="6390" cap="flat">
              <a:noFill/>
              <a:prstDash val="solid"/>
              <a:miter/>
            </a:ln>
          </p:spPr>
          <p:txBody>
            <a:bodyPr rtlCol="0" anchor="ctr"/>
            <a:lstStyle/>
            <a:p>
              <a:endParaRPr lang="en-US"/>
            </a:p>
          </p:txBody>
        </p:sp>
        <p:sp>
          <p:nvSpPr>
            <p:cNvPr id="48" name="Graphic 5">
              <a:extLst>
                <a:ext uri="{FF2B5EF4-FFF2-40B4-BE49-F238E27FC236}">
                  <a16:creationId xmlns:a16="http://schemas.microsoft.com/office/drawing/2014/main" id="{7336FB15-A1AC-263E-9513-2BC90E3DCE3B}"/>
                </a:ext>
              </a:extLst>
            </p:cNvPr>
            <p:cNvSpPr/>
            <p:nvPr/>
          </p:nvSpPr>
          <p:spPr>
            <a:xfrm>
              <a:off x="4200744" y="4446606"/>
              <a:ext cx="54314" cy="70862"/>
            </a:xfrm>
            <a:custGeom>
              <a:avLst/>
              <a:gdLst>
                <a:gd name="connsiteX0" fmla="*/ 0 w 54314"/>
                <a:gd name="connsiteY0" fmla="*/ 0 h 70862"/>
                <a:gd name="connsiteX1" fmla="*/ 54315 w 54314"/>
                <a:gd name="connsiteY1" fmla="*/ 0 h 70862"/>
                <a:gd name="connsiteX2" fmla="*/ 54315 w 54314"/>
                <a:gd name="connsiteY2" fmla="*/ 70862 h 70862"/>
                <a:gd name="connsiteX3" fmla="*/ 0 w 54314"/>
                <a:gd name="connsiteY3" fmla="*/ 70862 h 70862"/>
              </a:gdLst>
              <a:ahLst/>
              <a:cxnLst>
                <a:cxn ang="0">
                  <a:pos x="connsiteX0" y="connsiteY0"/>
                </a:cxn>
                <a:cxn ang="0">
                  <a:pos x="connsiteX1" y="connsiteY1"/>
                </a:cxn>
                <a:cxn ang="0">
                  <a:pos x="connsiteX2" y="connsiteY2"/>
                </a:cxn>
                <a:cxn ang="0">
                  <a:pos x="connsiteX3" y="connsiteY3"/>
                </a:cxn>
              </a:cxnLst>
              <a:rect l="l" t="t" r="r" b="b"/>
              <a:pathLst>
                <a:path w="54314" h="70862">
                  <a:moveTo>
                    <a:pt x="0" y="0"/>
                  </a:moveTo>
                  <a:lnTo>
                    <a:pt x="54315" y="0"/>
                  </a:lnTo>
                  <a:lnTo>
                    <a:pt x="54315" y="70862"/>
                  </a:lnTo>
                  <a:lnTo>
                    <a:pt x="0" y="70862"/>
                  </a:lnTo>
                  <a:close/>
                </a:path>
              </a:pathLst>
            </a:custGeom>
            <a:solidFill>
              <a:srgbClr val="007680"/>
            </a:solidFill>
            <a:ln w="6390" cap="flat">
              <a:noFill/>
              <a:prstDash val="solid"/>
              <a:miter/>
            </a:ln>
          </p:spPr>
          <p:txBody>
            <a:bodyPr rtlCol="0" anchor="ctr"/>
            <a:lstStyle/>
            <a:p>
              <a:endParaRPr lang="en-US"/>
            </a:p>
          </p:txBody>
        </p:sp>
        <p:sp>
          <p:nvSpPr>
            <p:cNvPr id="49" name="Graphic 5">
              <a:extLst>
                <a:ext uri="{FF2B5EF4-FFF2-40B4-BE49-F238E27FC236}">
                  <a16:creationId xmlns:a16="http://schemas.microsoft.com/office/drawing/2014/main" id="{2E11C404-BDE8-11CE-2EEC-40D8FFE7CC7D}"/>
                </a:ext>
              </a:extLst>
            </p:cNvPr>
            <p:cNvSpPr/>
            <p:nvPr/>
          </p:nvSpPr>
          <p:spPr>
            <a:xfrm>
              <a:off x="4217358" y="4380212"/>
              <a:ext cx="20447" cy="20428"/>
            </a:xfrm>
            <a:custGeom>
              <a:avLst/>
              <a:gdLst>
                <a:gd name="connsiteX0" fmla="*/ 10224 w 20447"/>
                <a:gd name="connsiteY0" fmla="*/ 20429 h 20428"/>
                <a:gd name="connsiteX1" fmla="*/ 20448 w 20447"/>
                <a:gd name="connsiteY1" fmla="*/ 10214 h 20428"/>
                <a:gd name="connsiteX2" fmla="*/ 10224 w 20447"/>
                <a:gd name="connsiteY2" fmla="*/ 0 h 20428"/>
                <a:gd name="connsiteX3" fmla="*/ 0 w 20447"/>
                <a:gd name="connsiteY3" fmla="*/ 10214 h 20428"/>
                <a:gd name="connsiteX4" fmla="*/ 10224 w 20447"/>
                <a:gd name="connsiteY4" fmla="*/ 20429 h 20428"/>
                <a:gd name="connsiteX5" fmla="*/ 10224 w 20447"/>
                <a:gd name="connsiteY5" fmla="*/ 20429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7" h="20428">
                  <a:moveTo>
                    <a:pt x="10224" y="20429"/>
                  </a:moveTo>
                  <a:cubicBezTo>
                    <a:pt x="15975" y="20429"/>
                    <a:pt x="20448" y="15960"/>
                    <a:pt x="20448" y="10214"/>
                  </a:cubicBezTo>
                  <a:cubicBezTo>
                    <a:pt x="20448" y="4469"/>
                    <a:pt x="15975" y="0"/>
                    <a:pt x="10224" y="0"/>
                  </a:cubicBezTo>
                  <a:cubicBezTo>
                    <a:pt x="4473" y="0"/>
                    <a:pt x="0" y="4469"/>
                    <a:pt x="0" y="10214"/>
                  </a:cubicBezTo>
                  <a:cubicBezTo>
                    <a:pt x="0" y="15322"/>
                    <a:pt x="4473" y="19790"/>
                    <a:pt x="10224" y="20429"/>
                  </a:cubicBezTo>
                  <a:cubicBezTo>
                    <a:pt x="10224" y="19790"/>
                    <a:pt x="10224" y="20429"/>
                    <a:pt x="10224" y="20429"/>
                  </a:cubicBezTo>
                  <a:close/>
                </a:path>
              </a:pathLst>
            </a:custGeom>
            <a:solidFill>
              <a:srgbClr val="007680"/>
            </a:solidFill>
            <a:ln w="6390" cap="flat">
              <a:noFill/>
              <a:prstDash val="solid"/>
              <a:miter/>
            </a:ln>
          </p:spPr>
          <p:txBody>
            <a:bodyPr rtlCol="0" anchor="ctr"/>
            <a:lstStyle/>
            <a:p>
              <a:endParaRPr lang="en-US"/>
            </a:p>
          </p:txBody>
        </p:sp>
      </p:grpSp>
      <p:grpSp>
        <p:nvGrpSpPr>
          <p:cNvPr id="50" name="Graphic 4">
            <a:extLst>
              <a:ext uri="{FF2B5EF4-FFF2-40B4-BE49-F238E27FC236}">
                <a16:creationId xmlns:a16="http://schemas.microsoft.com/office/drawing/2014/main" id="{875DFBAF-7734-C528-E0E7-B0D59EE7ACEE}"/>
              </a:ext>
            </a:extLst>
          </p:cNvPr>
          <p:cNvGrpSpPr/>
          <p:nvPr/>
        </p:nvGrpSpPr>
        <p:grpSpPr>
          <a:xfrm>
            <a:off x="1260170" y="4513717"/>
            <a:ext cx="291032" cy="290760"/>
            <a:chOff x="4045469" y="1402723"/>
            <a:chExt cx="362309" cy="361971"/>
          </a:xfrm>
          <a:solidFill>
            <a:schemeClr val="accent1">
              <a:lumMod val="75000"/>
            </a:schemeClr>
          </a:solidFill>
        </p:grpSpPr>
        <p:sp>
          <p:nvSpPr>
            <p:cNvPr id="51" name="Graphic 4">
              <a:extLst>
                <a:ext uri="{FF2B5EF4-FFF2-40B4-BE49-F238E27FC236}">
                  <a16:creationId xmlns:a16="http://schemas.microsoft.com/office/drawing/2014/main" id="{AD2E5A41-96A7-6685-BA22-85DE2212B671}"/>
                </a:ext>
              </a:extLst>
            </p:cNvPr>
            <p:cNvSpPr/>
            <p:nvPr/>
          </p:nvSpPr>
          <p:spPr>
            <a:xfrm>
              <a:off x="4196910" y="1483800"/>
              <a:ext cx="60065" cy="22413"/>
            </a:xfrm>
            <a:custGeom>
              <a:avLst/>
              <a:gdLst>
                <a:gd name="connsiteX0" fmla="*/ 30033 w 60065"/>
                <a:gd name="connsiteY0" fmla="*/ 22344 h 22413"/>
                <a:gd name="connsiteX1" fmla="*/ 59426 w 60065"/>
                <a:gd name="connsiteY1" fmla="*/ 12768 h 22413"/>
                <a:gd name="connsiteX2" fmla="*/ 60066 w 60065"/>
                <a:gd name="connsiteY2" fmla="*/ 12130 h 22413"/>
                <a:gd name="connsiteX3" fmla="*/ 57509 w 60065"/>
                <a:gd name="connsiteY3" fmla="*/ 7022 h 22413"/>
                <a:gd name="connsiteX4" fmla="*/ 30672 w 60065"/>
                <a:gd name="connsiteY4" fmla="*/ 0 h 22413"/>
                <a:gd name="connsiteX5" fmla="*/ 0 w 60065"/>
                <a:gd name="connsiteY5" fmla="*/ 12130 h 22413"/>
                <a:gd name="connsiteX6" fmla="*/ 30033 w 60065"/>
                <a:gd name="connsiteY6" fmla="*/ 22344 h 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65" h="22413">
                  <a:moveTo>
                    <a:pt x="30033" y="22344"/>
                  </a:moveTo>
                  <a:cubicBezTo>
                    <a:pt x="40896" y="22982"/>
                    <a:pt x="51119" y="19152"/>
                    <a:pt x="59426" y="12768"/>
                  </a:cubicBezTo>
                  <a:cubicBezTo>
                    <a:pt x="59426" y="12768"/>
                    <a:pt x="60066" y="12130"/>
                    <a:pt x="60066" y="12130"/>
                  </a:cubicBezTo>
                  <a:cubicBezTo>
                    <a:pt x="60066" y="10214"/>
                    <a:pt x="58788" y="8299"/>
                    <a:pt x="57509" y="7022"/>
                  </a:cubicBezTo>
                  <a:cubicBezTo>
                    <a:pt x="53036" y="2554"/>
                    <a:pt x="43451" y="0"/>
                    <a:pt x="30672" y="0"/>
                  </a:cubicBezTo>
                  <a:cubicBezTo>
                    <a:pt x="7668" y="0"/>
                    <a:pt x="1278" y="8299"/>
                    <a:pt x="0" y="12130"/>
                  </a:cubicBezTo>
                  <a:cubicBezTo>
                    <a:pt x="8946" y="19152"/>
                    <a:pt x="19170" y="22344"/>
                    <a:pt x="30033" y="22344"/>
                  </a:cubicBezTo>
                  <a:close/>
                </a:path>
              </a:pathLst>
            </a:custGeom>
            <a:grpFill/>
            <a:ln w="6390"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A6161F65-21DF-E942-2380-C8BD7515DC10}"/>
                </a:ext>
              </a:extLst>
            </p:cNvPr>
            <p:cNvSpPr/>
            <p:nvPr/>
          </p:nvSpPr>
          <p:spPr>
            <a:xfrm>
              <a:off x="4196271" y="1662551"/>
              <a:ext cx="60704" cy="20428"/>
            </a:xfrm>
            <a:custGeom>
              <a:avLst/>
              <a:gdLst>
                <a:gd name="connsiteX0" fmla="*/ 29394 w 60704"/>
                <a:gd name="connsiteY0" fmla="*/ 7661 h 20428"/>
                <a:gd name="connsiteX1" fmla="*/ 5112 w 60704"/>
                <a:gd name="connsiteY1" fmla="*/ 3192 h 20428"/>
                <a:gd name="connsiteX2" fmla="*/ 0 w 60704"/>
                <a:gd name="connsiteY2" fmla="*/ 638 h 20428"/>
                <a:gd name="connsiteX3" fmla="*/ 0 w 60704"/>
                <a:gd name="connsiteY3" fmla="*/ 5107 h 20428"/>
                <a:gd name="connsiteX4" fmla="*/ 3195 w 60704"/>
                <a:gd name="connsiteY4" fmla="*/ 12768 h 20428"/>
                <a:gd name="connsiteX5" fmla="*/ 31310 w 60704"/>
                <a:gd name="connsiteY5" fmla="*/ 20429 h 20428"/>
                <a:gd name="connsiteX6" fmla="*/ 60704 w 60704"/>
                <a:gd name="connsiteY6" fmla="*/ 7022 h 20428"/>
                <a:gd name="connsiteX7" fmla="*/ 60704 w 60704"/>
                <a:gd name="connsiteY7" fmla="*/ 0 h 20428"/>
                <a:gd name="connsiteX8" fmla="*/ 29394 w 60704"/>
                <a:gd name="connsiteY8" fmla="*/ 7661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04" h="20428">
                  <a:moveTo>
                    <a:pt x="29394" y="7661"/>
                  </a:moveTo>
                  <a:cubicBezTo>
                    <a:pt x="21087" y="7661"/>
                    <a:pt x="12780" y="6384"/>
                    <a:pt x="5112" y="3192"/>
                  </a:cubicBezTo>
                  <a:cubicBezTo>
                    <a:pt x="3834" y="2554"/>
                    <a:pt x="1917" y="1915"/>
                    <a:pt x="0" y="638"/>
                  </a:cubicBezTo>
                  <a:lnTo>
                    <a:pt x="0" y="5107"/>
                  </a:lnTo>
                  <a:cubicBezTo>
                    <a:pt x="0" y="7661"/>
                    <a:pt x="639" y="10853"/>
                    <a:pt x="3195" y="12768"/>
                  </a:cubicBezTo>
                  <a:cubicBezTo>
                    <a:pt x="6390" y="15960"/>
                    <a:pt x="14058" y="20429"/>
                    <a:pt x="31310" y="20429"/>
                  </a:cubicBezTo>
                  <a:cubicBezTo>
                    <a:pt x="58788" y="20429"/>
                    <a:pt x="60704" y="7661"/>
                    <a:pt x="60704" y="7022"/>
                  </a:cubicBezTo>
                  <a:lnTo>
                    <a:pt x="60704" y="0"/>
                  </a:lnTo>
                  <a:cubicBezTo>
                    <a:pt x="51119" y="4469"/>
                    <a:pt x="40895" y="7661"/>
                    <a:pt x="29394" y="7661"/>
                  </a:cubicBezTo>
                  <a:close/>
                </a:path>
              </a:pathLst>
            </a:custGeom>
            <a:grpFill/>
            <a:ln w="6390"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1F778B1A-F782-8E72-2DC1-DA2DEEDB3E00}"/>
                </a:ext>
              </a:extLst>
            </p:cNvPr>
            <p:cNvSpPr/>
            <p:nvPr/>
          </p:nvSpPr>
          <p:spPr>
            <a:xfrm>
              <a:off x="4196910" y="1536148"/>
              <a:ext cx="60704" cy="121070"/>
            </a:xfrm>
            <a:custGeom>
              <a:avLst/>
              <a:gdLst>
                <a:gd name="connsiteX0" fmla="*/ 59426 w 60704"/>
                <a:gd name="connsiteY0" fmla="*/ 111081 h 121070"/>
                <a:gd name="connsiteX1" fmla="*/ 60704 w 60704"/>
                <a:gd name="connsiteY1" fmla="*/ 110443 h 121070"/>
                <a:gd name="connsiteX2" fmla="*/ 60704 w 60704"/>
                <a:gd name="connsiteY2" fmla="*/ 0 h 121070"/>
                <a:gd name="connsiteX3" fmla="*/ 31311 w 60704"/>
                <a:gd name="connsiteY3" fmla="*/ 6384 h 121070"/>
                <a:gd name="connsiteX4" fmla="*/ 30672 w 60704"/>
                <a:gd name="connsiteY4" fmla="*/ 6384 h 121070"/>
                <a:gd name="connsiteX5" fmla="*/ 0 w 60704"/>
                <a:gd name="connsiteY5" fmla="*/ 0 h 121070"/>
                <a:gd name="connsiteX6" fmla="*/ 0 w 60704"/>
                <a:gd name="connsiteY6" fmla="*/ 111081 h 121070"/>
                <a:gd name="connsiteX7" fmla="*/ 1278 w 60704"/>
                <a:gd name="connsiteY7" fmla="*/ 112358 h 121070"/>
                <a:gd name="connsiteX8" fmla="*/ 59426 w 60704"/>
                <a:gd name="connsiteY8" fmla="*/ 111081 h 121070"/>
                <a:gd name="connsiteX9" fmla="*/ 47286 w 60704"/>
                <a:gd name="connsiteY9" fmla="*/ 14045 h 121070"/>
                <a:gd name="connsiteX10" fmla="*/ 54314 w 60704"/>
                <a:gd name="connsiteY10" fmla="*/ 21067 h 121070"/>
                <a:gd name="connsiteX11" fmla="*/ 47286 w 60704"/>
                <a:gd name="connsiteY11" fmla="*/ 28089 h 121070"/>
                <a:gd name="connsiteX12" fmla="*/ 40257 w 60704"/>
                <a:gd name="connsiteY12" fmla="*/ 21067 h 121070"/>
                <a:gd name="connsiteX13" fmla="*/ 40257 w 60704"/>
                <a:gd name="connsiteY13" fmla="*/ 21067 h 121070"/>
                <a:gd name="connsiteX14" fmla="*/ 47286 w 60704"/>
                <a:gd name="connsiteY14" fmla="*/ 14045 h 121070"/>
                <a:gd name="connsiteX15" fmla="*/ 47286 w 60704"/>
                <a:gd name="connsiteY15" fmla="*/ 14045 h 121070"/>
                <a:gd name="connsiteX16" fmla="*/ 47286 w 60704"/>
                <a:gd name="connsiteY16" fmla="*/ 14045 h 121070"/>
                <a:gd name="connsiteX17" fmla="*/ 47286 w 60704"/>
                <a:gd name="connsiteY17" fmla="*/ 33835 h 121070"/>
                <a:gd name="connsiteX18" fmla="*/ 54314 w 60704"/>
                <a:gd name="connsiteY18" fmla="*/ 40857 h 121070"/>
                <a:gd name="connsiteX19" fmla="*/ 47286 w 60704"/>
                <a:gd name="connsiteY19" fmla="*/ 47880 h 121070"/>
                <a:gd name="connsiteX20" fmla="*/ 40257 w 60704"/>
                <a:gd name="connsiteY20" fmla="*/ 40857 h 121070"/>
                <a:gd name="connsiteX21" fmla="*/ 40257 w 60704"/>
                <a:gd name="connsiteY21" fmla="*/ 40857 h 121070"/>
                <a:gd name="connsiteX22" fmla="*/ 47286 w 60704"/>
                <a:gd name="connsiteY22" fmla="*/ 33835 h 121070"/>
                <a:gd name="connsiteX23" fmla="*/ 47286 w 60704"/>
                <a:gd name="connsiteY23" fmla="*/ 33835 h 121070"/>
                <a:gd name="connsiteX24" fmla="*/ 47286 w 60704"/>
                <a:gd name="connsiteY24" fmla="*/ 33835 h 121070"/>
                <a:gd name="connsiteX25" fmla="*/ 47286 w 60704"/>
                <a:gd name="connsiteY25" fmla="*/ 53625 h 121070"/>
                <a:gd name="connsiteX26" fmla="*/ 54314 w 60704"/>
                <a:gd name="connsiteY26" fmla="*/ 60648 h 121070"/>
                <a:gd name="connsiteX27" fmla="*/ 47286 w 60704"/>
                <a:gd name="connsiteY27" fmla="*/ 67670 h 121070"/>
                <a:gd name="connsiteX28" fmla="*/ 40257 w 60704"/>
                <a:gd name="connsiteY28" fmla="*/ 60648 h 121070"/>
                <a:gd name="connsiteX29" fmla="*/ 47286 w 60704"/>
                <a:gd name="connsiteY29" fmla="*/ 53625 h 121070"/>
                <a:gd name="connsiteX30" fmla="*/ 47286 w 60704"/>
                <a:gd name="connsiteY30" fmla="*/ 72777 h 121070"/>
                <a:gd name="connsiteX31" fmla="*/ 54314 w 60704"/>
                <a:gd name="connsiteY31" fmla="*/ 79800 h 121070"/>
                <a:gd name="connsiteX32" fmla="*/ 47286 w 60704"/>
                <a:gd name="connsiteY32" fmla="*/ 86822 h 121070"/>
                <a:gd name="connsiteX33" fmla="*/ 40257 w 60704"/>
                <a:gd name="connsiteY33" fmla="*/ 79800 h 121070"/>
                <a:gd name="connsiteX34" fmla="*/ 40257 w 60704"/>
                <a:gd name="connsiteY34" fmla="*/ 79800 h 121070"/>
                <a:gd name="connsiteX35" fmla="*/ 47286 w 60704"/>
                <a:gd name="connsiteY35" fmla="*/ 72777 h 121070"/>
                <a:gd name="connsiteX36" fmla="*/ 47286 w 60704"/>
                <a:gd name="connsiteY36" fmla="*/ 72777 h 121070"/>
                <a:gd name="connsiteX37" fmla="*/ 47286 w 60704"/>
                <a:gd name="connsiteY37" fmla="*/ 72777 h 121070"/>
                <a:gd name="connsiteX38" fmla="*/ 47286 w 60704"/>
                <a:gd name="connsiteY38" fmla="*/ 92568 h 121070"/>
                <a:gd name="connsiteX39" fmla="*/ 54314 w 60704"/>
                <a:gd name="connsiteY39" fmla="*/ 99590 h 121070"/>
                <a:gd name="connsiteX40" fmla="*/ 47286 w 60704"/>
                <a:gd name="connsiteY40" fmla="*/ 106613 h 121070"/>
                <a:gd name="connsiteX41" fmla="*/ 40257 w 60704"/>
                <a:gd name="connsiteY41" fmla="*/ 99590 h 121070"/>
                <a:gd name="connsiteX42" fmla="*/ 40257 w 60704"/>
                <a:gd name="connsiteY42" fmla="*/ 99590 h 121070"/>
                <a:gd name="connsiteX43" fmla="*/ 47286 w 60704"/>
                <a:gd name="connsiteY43" fmla="*/ 92568 h 121070"/>
                <a:gd name="connsiteX44" fmla="*/ 47286 w 60704"/>
                <a:gd name="connsiteY44" fmla="*/ 92568 h 121070"/>
                <a:gd name="connsiteX45" fmla="*/ 47286 w 60704"/>
                <a:gd name="connsiteY45" fmla="*/ 92568 h 121070"/>
                <a:gd name="connsiteX46" fmla="*/ 30033 w 60704"/>
                <a:gd name="connsiteY46" fmla="*/ 14045 h 121070"/>
                <a:gd name="connsiteX47" fmla="*/ 37062 w 60704"/>
                <a:gd name="connsiteY47" fmla="*/ 21067 h 121070"/>
                <a:gd name="connsiteX48" fmla="*/ 30033 w 60704"/>
                <a:gd name="connsiteY48" fmla="*/ 28089 h 121070"/>
                <a:gd name="connsiteX49" fmla="*/ 23004 w 60704"/>
                <a:gd name="connsiteY49" fmla="*/ 21067 h 121070"/>
                <a:gd name="connsiteX50" fmla="*/ 23004 w 60704"/>
                <a:gd name="connsiteY50" fmla="*/ 21067 h 121070"/>
                <a:gd name="connsiteX51" fmla="*/ 30033 w 60704"/>
                <a:gd name="connsiteY51" fmla="*/ 14045 h 121070"/>
                <a:gd name="connsiteX52" fmla="*/ 30033 w 60704"/>
                <a:gd name="connsiteY52" fmla="*/ 14045 h 121070"/>
                <a:gd name="connsiteX53" fmla="*/ 30033 w 60704"/>
                <a:gd name="connsiteY53" fmla="*/ 14045 h 121070"/>
                <a:gd name="connsiteX54" fmla="*/ 30033 w 60704"/>
                <a:gd name="connsiteY54" fmla="*/ 33835 h 121070"/>
                <a:gd name="connsiteX55" fmla="*/ 37062 w 60704"/>
                <a:gd name="connsiteY55" fmla="*/ 40857 h 121070"/>
                <a:gd name="connsiteX56" fmla="*/ 30033 w 60704"/>
                <a:gd name="connsiteY56" fmla="*/ 47880 h 121070"/>
                <a:gd name="connsiteX57" fmla="*/ 23004 w 60704"/>
                <a:gd name="connsiteY57" fmla="*/ 40857 h 121070"/>
                <a:gd name="connsiteX58" fmla="*/ 23004 w 60704"/>
                <a:gd name="connsiteY58" fmla="*/ 40857 h 121070"/>
                <a:gd name="connsiteX59" fmla="*/ 30033 w 60704"/>
                <a:gd name="connsiteY59" fmla="*/ 33835 h 121070"/>
                <a:gd name="connsiteX60" fmla="*/ 30033 w 60704"/>
                <a:gd name="connsiteY60" fmla="*/ 33835 h 121070"/>
                <a:gd name="connsiteX61" fmla="*/ 30033 w 60704"/>
                <a:gd name="connsiteY61" fmla="*/ 33835 h 121070"/>
                <a:gd name="connsiteX62" fmla="*/ 30033 w 60704"/>
                <a:gd name="connsiteY62" fmla="*/ 53625 h 121070"/>
                <a:gd name="connsiteX63" fmla="*/ 37062 w 60704"/>
                <a:gd name="connsiteY63" fmla="*/ 60648 h 121070"/>
                <a:gd name="connsiteX64" fmla="*/ 30033 w 60704"/>
                <a:gd name="connsiteY64" fmla="*/ 67670 h 121070"/>
                <a:gd name="connsiteX65" fmla="*/ 23004 w 60704"/>
                <a:gd name="connsiteY65" fmla="*/ 60648 h 121070"/>
                <a:gd name="connsiteX66" fmla="*/ 23004 w 60704"/>
                <a:gd name="connsiteY66" fmla="*/ 60648 h 121070"/>
                <a:gd name="connsiteX67" fmla="*/ 30033 w 60704"/>
                <a:gd name="connsiteY67" fmla="*/ 53625 h 121070"/>
                <a:gd name="connsiteX68" fmla="*/ 30033 w 60704"/>
                <a:gd name="connsiteY68" fmla="*/ 53625 h 121070"/>
                <a:gd name="connsiteX69" fmla="*/ 30033 w 60704"/>
                <a:gd name="connsiteY69" fmla="*/ 53625 h 121070"/>
                <a:gd name="connsiteX70" fmla="*/ 30033 w 60704"/>
                <a:gd name="connsiteY70" fmla="*/ 72777 h 121070"/>
                <a:gd name="connsiteX71" fmla="*/ 37062 w 60704"/>
                <a:gd name="connsiteY71" fmla="*/ 79800 h 121070"/>
                <a:gd name="connsiteX72" fmla="*/ 30033 w 60704"/>
                <a:gd name="connsiteY72" fmla="*/ 86822 h 121070"/>
                <a:gd name="connsiteX73" fmla="*/ 23004 w 60704"/>
                <a:gd name="connsiteY73" fmla="*/ 79800 h 121070"/>
                <a:gd name="connsiteX74" fmla="*/ 23004 w 60704"/>
                <a:gd name="connsiteY74" fmla="*/ 79800 h 121070"/>
                <a:gd name="connsiteX75" fmla="*/ 30033 w 60704"/>
                <a:gd name="connsiteY75" fmla="*/ 72777 h 121070"/>
                <a:gd name="connsiteX76" fmla="*/ 30033 w 60704"/>
                <a:gd name="connsiteY76" fmla="*/ 72777 h 121070"/>
                <a:gd name="connsiteX77" fmla="*/ 30033 w 60704"/>
                <a:gd name="connsiteY77" fmla="*/ 72777 h 121070"/>
                <a:gd name="connsiteX78" fmla="*/ 12141 w 60704"/>
                <a:gd name="connsiteY78" fmla="*/ 106613 h 121070"/>
                <a:gd name="connsiteX79" fmla="*/ 5112 w 60704"/>
                <a:gd name="connsiteY79" fmla="*/ 99590 h 121070"/>
                <a:gd name="connsiteX80" fmla="*/ 12141 w 60704"/>
                <a:gd name="connsiteY80" fmla="*/ 92568 h 121070"/>
                <a:gd name="connsiteX81" fmla="*/ 19170 w 60704"/>
                <a:gd name="connsiteY81" fmla="*/ 99590 h 121070"/>
                <a:gd name="connsiteX82" fmla="*/ 19170 w 60704"/>
                <a:gd name="connsiteY82" fmla="*/ 99590 h 121070"/>
                <a:gd name="connsiteX83" fmla="*/ 12141 w 60704"/>
                <a:gd name="connsiteY83" fmla="*/ 106613 h 121070"/>
                <a:gd name="connsiteX84" fmla="*/ 12141 w 60704"/>
                <a:gd name="connsiteY84" fmla="*/ 87461 h 121070"/>
                <a:gd name="connsiteX85" fmla="*/ 5112 w 60704"/>
                <a:gd name="connsiteY85" fmla="*/ 80438 h 121070"/>
                <a:gd name="connsiteX86" fmla="*/ 12141 w 60704"/>
                <a:gd name="connsiteY86" fmla="*/ 73416 h 121070"/>
                <a:gd name="connsiteX87" fmla="*/ 19170 w 60704"/>
                <a:gd name="connsiteY87" fmla="*/ 80438 h 121070"/>
                <a:gd name="connsiteX88" fmla="*/ 19170 w 60704"/>
                <a:gd name="connsiteY88" fmla="*/ 80438 h 121070"/>
                <a:gd name="connsiteX89" fmla="*/ 12141 w 60704"/>
                <a:gd name="connsiteY89" fmla="*/ 87461 h 121070"/>
                <a:gd name="connsiteX90" fmla="*/ 12141 w 60704"/>
                <a:gd name="connsiteY90" fmla="*/ 87461 h 121070"/>
                <a:gd name="connsiteX91" fmla="*/ 12141 w 60704"/>
                <a:gd name="connsiteY91" fmla="*/ 67670 h 121070"/>
                <a:gd name="connsiteX92" fmla="*/ 5112 w 60704"/>
                <a:gd name="connsiteY92" fmla="*/ 60648 h 121070"/>
                <a:gd name="connsiteX93" fmla="*/ 12141 w 60704"/>
                <a:gd name="connsiteY93" fmla="*/ 53625 h 121070"/>
                <a:gd name="connsiteX94" fmla="*/ 19170 w 60704"/>
                <a:gd name="connsiteY94" fmla="*/ 60648 h 121070"/>
                <a:gd name="connsiteX95" fmla="*/ 19170 w 60704"/>
                <a:gd name="connsiteY95" fmla="*/ 60648 h 121070"/>
                <a:gd name="connsiteX96" fmla="*/ 12141 w 60704"/>
                <a:gd name="connsiteY96" fmla="*/ 67670 h 121070"/>
                <a:gd name="connsiteX97" fmla="*/ 12141 w 60704"/>
                <a:gd name="connsiteY97" fmla="*/ 67670 h 121070"/>
                <a:gd name="connsiteX98" fmla="*/ 12141 w 60704"/>
                <a:gd name="connsiteY98" fmla="*/ 47880 h 121070"/>
                <a:gd name="connsiteX99" fmla="*/ 5112 w 60704"/>
                <a:gd name="connsiteY99" fmla="*/ 40857 h 121070"/>
                <a:gd name="connsiteX100" fmla="*/ 12141 w 60704"/>
                <a:gd name="connsiteY100" fmla="*/ 33835 h 121070"/>
                <a:gd name="connsiteX101" fmla="*/ 19170 w 60704"/>
                <a:gd name="connsiteY101" fmla="*/ 40857 h 121070"/>
                <a:gd name="connsiteX102" fmla="*/ 19170 w 60704"/>
                <a:gd name="connsiteY102" fmla="*/ 40857 h 121070"/>
                <a:gd name="connsiteX103" fmla="*/ 12141 w 60704"/>
                <a:gd name="connsiteY103" fmla="*/ 47880 h 121070"/>
                <a:gd name="connsiteX104" fmla="*/ 12141 w 60704"/>
                <a:gd name="connsiteY104" fmla="*/ 47880 h 121070"/>
                <a:gd name="connsiteX105" fmla="*/ 12141 w 60704"/>
                <a:gd name="connsiteY105" fmla="*/ 28728 h 121070"/>
                <a:gd name="connsiteX106" fmla="*/ 5112 w 60704"/>
                <a:gd name="connsiteY106" fmla="*/ 21706 h 121070"/>
                <a:gd name="connsiteX107" fmla="*/ 12141 w 60704"/>
                <a:gd name="connsiteY107" fmla="*/ 14683 h 121070"/>
                <a:gd name="connsiteX108" fmla="*/ 19170 w 60704"/>
                <a:gd name="connsiteY108" fmla="*/ 21706 h 121070"/>
                <a:gd name="connsiteX109" fmla="*/ 19170 w 60704"/>
                <a:gd name="connsiteY109" fmla="*/ 21706 h 121070"/>
                <a:gd name="connsiteX110" fmla="*/ 12141 w 60704"/>
                <a:gd name="connsiteY110" fmla="*/ 28728 h 121070"/>
                <a:gd name="connsiteX111" fmla="*/ 12141 w 60704"/>
                <a:gd name="connsiteY111" fmla="*/ 28728 h 121070"/>
                <a:gd name="connsiteX112" fmla="*/ 22365 w 60704"/>
                <a:gd name="connsiteY112" fmla="*/ 99590 h 121070"/>
                <a:gd name="connsiteX113" fmla="*/ 29394 w 60704"/>
                <a:gd name="connsiteY113" fmla="*/ 92568 h 121070"/>
                <a:gd name="connsiteX114" fmla="*/ 36423 w 60704"/>
                <a:gd name="connsiteY114" fmla="*/ 99590 h 121070"/>
                <a:gd name="connsiteX115" fmla="*/ 29394 w 60704"/>
                <a:gd name="connsiteY115" fmla="*/ 106613 h 121070"/>
                <a:gd name="connsiteX116" fmla="*/ 29394 w 60704"/>
                <a:gd name="connsiteY116" fmla="*/ 106613 h 121070"/>
                <a:gd name="connsiteX117" fmla="*/ 22365 w 60704"/>
                <a:gd name="connsiteY117" fmla="*/ 99590 h 121070"/>
                <a:gd name="connsiteX118" fmla="*/ 22365 w 60704"/>
                <a:gd name="connsiteY118" fmla="*/ 99590 h 121070"/>
                <a:gd name="connsiteX119" fmla="*/ 22365 w 60704"/>
                <a:gd name="connsiteY119" fmla="*/ 99590 h 12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4" h="121070">
                  <a:moveTo>
                    <a:pt x="59426" y="111081"/>
                  </a:moveTo>
                  <a:lnTo>
                    <a:pt x="60704" y="110443"/>
                  </a:lnTo>
                  <a:lnTo>
                    <a:pt x="60704" y="0"/>
                  </a:lnTo>
                  <a:cubicBezTo>
                    <a:pt x="51759" y="4469"/>
                    <a:pt x="41535" y="6384"/>
                    <a:pt x="31311" y="6384"/>
                  </a:cubicBezTo>
                  <a:lnTo>
                    <a:pt x="30672" y="6384"/>
                  </a:lnTo>
                  <a:cubicBezTo>
                    <a:pt x="19809" y="6384"/>
                    <a:pt x="9585" y="4469"/>
                    <a:pt x="0" y="0"/>
                  </a:cubicBezTo>
                  <a:lnTo>
                    <a:pt x="0" y="111081"/>
                  </a:lnTo>
                  <a:cubicBezTo>
                    <a:pt x="639" y="111720"/>
                    <a:pt x="639" y="111720"/>
                    <a:pt x="1278" y="112358"/>
                  </a:cubicBezTo>
                  <a:cubicBezTo>
                    <a:pt x="18531" y="124488"/>
                    <a:pt x="42174" y="123849"/>
                    <a:pt x="59426" y="111081"/>
                  </a:cubicBezTo>
                  <a:close/>
                  <a:moveTo>
                    <a:pt x="47286" y="14045"/>
                  </a:moveTo>
                  <a:cubicBezTo>
                    <a:pt x="51119" y="14045"/>
                    <a:pt x="54314" y="17237"/>
                    <a:pt x="54314" y="21067"/>
                  </a:cubicBezTo>
                  <a:cubicBezTo>
                    <a:pt x="54314" y="24897"/>
                    <a:pt x="51119" y="28089"/>
                    <a:pt x="47286" y="28089"/>
                  </a:cubicBezTo>
                  <a:cubicBezTo>
                    <a:pt x="43451" y="28089"/>
                    <a:pt x="40257" y="24897"/>
                    <a:pt x="40257" y="21067"/>
                  </a:cubicBezTo>
                  <a:cubicBezTo>
                    <a:pt x="40257" y="21067"/>
                    <a:pt x="40257" y="21067"/>
                    <a:pt x="40257" y="21067"/>
                  </a:cubicBezTo>
                  <a:cubicBezTo>
                    <a:pt x="40257" y="17237"/>
                    <a:pt x="43451" y="14045"/>
                    <a:pt x="47286" y="14045"/>
                  </a:cubicBezTo>
                  <a:lnTo>
                    <a:pt x="47286" y="14045"/>
                  </a:lnTo>
                  <a:lnTo>
                    <a:pt x="47286" y="14045"/>
                  </a:lnTo>
                  <a:close/>
                  <a:moveTo>
                    <a:pt x="47286" y="33835"/>
                  </a:moveTo>
                  <a:cubicBezTo>
                    <a:pt x="51119" y="33835"/>
                    <a:pt x="54314" y="37027"/>
                    <a:pt x="54314" y="40857"/>
                  </a:cubicBezTo>
                  <a:cubicBezTo>
                    <a:pt x="54314" y="44688"/>
                    <a:pt x="51119" y="47880"/>
                    <a:pt x="47286" y="47880"/>
                  </a:cubicBezTo>
                  <a:cubicBezTo>
                    <a:pt x="43451" y="47880"/>
                    <a:pt x="40257" y="44688"/>
                    <a:pt x="40257" y="40857"/>
                  </a:cubicBezTo>
                  <a:cubicBezTo>
                    <a:pt x="40257" y="40857"/>
                    <a:pt x="40257" y="40857"/>
                    <a:pt x="40257" y="40857"/>
                  </a:cubicBezTo>
                  <a:cubicBezTo>
                    <a:pt x="40257" y="37027"/>
                    <a:pt x="43451" y="33835"/>
                    <a:pt x="47286" y="33835"/>
                  </a:cubicBezTo>
                  <a:lnTo>
                    <a:pt x="47286" y="33835"/>
                  </a:lnTo>
                  <a:lnTo>
                    <a:pt x="47286" y="33835"/>
                  </a:lnTo>
                  <a:close/>
                  <a:moveTo>
                    <a:pt x="47286" y="53625"/>
                  </a:moveTo>
                  <a:cubicBezTo>
                    <a:pt x="51119" y="53625"/>
                    <a:pt x="54314" y="56817"/>
                    <a:pt x="54314" y="60648"/>
                  </a:cubicBezTo>
                  <a:cubicBezTo>
                    <a:pt x="54314" y="64478"/>
                    <a:pt x="51119" y="67670"/>
                    <a:pt x="47286" y="67670"/>
                  </a:cubicBezTo>
                  <a:cubicBezTo>
                    <a:pt x="43451" y="67670"/>
                    <a:pt x="40257" y="64478"/>
                    <a:pt x="40257" y="60648"/>
                  </a:cubicBezTo>
                  <a:cubicBezTo>
                    <a:pt x="40257" y="56817"/>
                    <a:pt x="43451" y="53625"/>
                    <a:pt x="47286" y="53625"/>
                  </a:cubicBezTo>
                  <a:close/>
                  <a:moveTo>
                    <a:pt x="47286" y="72777"/>
                  </a:moveTo>
                  <a:cubicBezTo>
                    <a:pt x="51119" y="72777"/>
                    <a:pt x="54314" y="75969"/>
                    <a:pt x="54314" y="79800"/>
                  </a:cubicBezTo>
                  <a:cubicBezTo>
                    <a:pt x="54314" y="83630"/>
                    <a:pt x="51119" y="86822"/>
                    <a:pt x="47286" y="86822"/>
                  </a:cubicBezTo>
                  <a:cubicBezTo>
                    <a:pt x="43451" y="86822"/>
                    <a:pt x="40257" y="83630"/>
                    <a:pt x="40257" y="79800"/>
                  </a:cubicBezTo>
                  <a:cubicBezTo>
                    <a:pt x="40257" y="79800"/>
                    <a:pt x="40257" y="79800"/>
                    <a:pt x="40257" y="79800"/>
                  </a:cubicBezTo>
                  <a:cubicBezTo>
                    <a:pt x="40257" y="75969"/>
                    <a:pt x="43451" y="72777"/>
                    <a:pt x="47286" y="72777"/>
                  </a:cubicBezTo>
                  <a:lnTo>
                    <a:pt x="47286" y="72777"/>
                  </a:lnTo>
                  <a:lnTo>
                    <a:pt x="47286" y="72777"/>
                  </a:lnTo>
                  <a:close/>
                  <a:moveTo>
                    <a:pt x="47286" y="92568"/>
                  </a:moveTo>
                  <a:cubicBezTo>
                    <a:pt x="51119" y="92568"/>
                    <a:pt x="54314" y="95760"/>
                    <a:pt x="54314" y="99590"/>
                  </a:cubicBezTo>
                  <a:cubicBezTo>
                    <a:pt x="54314" y="103421"/>
                    <a:pt x="51119" y="106613"/>
                    <a:pt x="47286" y="106613"/>
                  </a:cubicBezTo>
                  <a:cubicBezTo>
                    <a:pt x="43451" y="106613"/>
                    <a:pt x="40257" y="103421"/>
                    <a:pt x="40257" y="99590"/>
                  </a:cubicBezTo>
                  <a:cubicBezTo>
                    <a:pt x="40257" y="99590"/>
                    <a:pt x="40257" y="99590"/>
                    <a:pt x="40257" y="99590"/>
                  </a:cubicBezTo>
                  <a:cubicBezTo>
                    <a:pt x="40257" y="95760"/>
                    <a:pt x="43451" y="92568"/>
                    <a:pt x="47286" y="92568"/>
                  </a:cubicBezTo>
                  <a:lnTo>
                    <a:pt x="47286" y="92568"/>
                  </a:lnTo>
                  <a:lnTo>
                    <a:pt x="47286" y="92568"/>
                  </a:lnTo>
                  <a:close/>
                  <a:moveTo>
                    <a:pt x="30033" y="14045"/>
                  </a:moveTo>
                  <a:cubicBezTo>
                    <a:pt x="33867" y="14045"/>
                    <a:pt x="37062" y="17237"/>
                    <a:pt x="37062" y="21067"/>
                  </a:cubicBezTo>
                  <a:cubicBezTo>
                    <a:pt x="37062" y="24897"/>
                    <a:pt x="33867" y="28089"/>
                    <a:pt x="30033" y="28089"/>
                  </a:cubicBezTo>
                  <a:cubicBezTo>
                    <a:pt x="26199" y="28089"/>
                    <a:pt x="23004" y="24897"/>
                    <a:pt x="23004" y="21067"/>
                  </a:cubicBezTo>
                  <a:cubicBezTo>
                    <a:pt x="23004" y="21067"/>
                    <a:pt x="23004" y="21067"/>
                    <a:pt x="23004" y="21067"/>
                  </a:cubicBezTo>
                  <a:cubicBezTo>
                    <a:pt x="22365" y="17237"/>
                    <a:pt x="25560" y="14045"/>
                    <a:pt x="30033" y="14045"/>
                  </a:cubicBezTo>
                  <a:lnTo>
                    <a:pt x="30033" y="14045"/>
                  </a:lnTo>
                  <a:lnTo>
                    <a:pt x="30033" y="14045"/>
                  </a:lnTo>
                  <a:close/>
                  <a:moveTo>
                    <a:pt x="30033" y="33835"/>
                  </a:moveTo>
                  <a:cubicBezTo>
                    <a:pt x="33867" y="33835"/>
                    <a:pt x="37062" y="37027"/>
                    <a:pt x="37062" y="40857"/>
                  </a:cubicBezTo>
                  <a:cubicBezTo>
                    <a:pt x="37062" y="44688"/>
                    <a:pt x="33867" y="47880"/>
                    <a:pt x="30033" y="47880"/>
                  </a:cubicBezTo>
                  <a:cubicBezTo>
                    <a:pt x="26199" y="47880"/>
                    <a:pt x="23004" y="44688"/>
                    <a:pt x="23004" y="40857"/>
                  </a:cubicBezTo>
                  <a:cubicBezTo>
                    <a:pt x="23004" y="40857"/>
                    <a:pt x="23004" y="40857"/>
                    <a:pt x="23004" y="40857"/>
                  </a:cubicBezTo>
                  <a:cubicBezTo>
                    <a:pt x="22365" y="37027"/>
                    <a:pt x="25560" y="33835"/>
                    <a:pt x="30033" y="33835"/>
                  </a:cubicBezTo>
                  <a:lnTo>
                    <a:pt x="30033" y="33835"/>
                  </a:lnTo>
                  <a:lnTo>
                    <a:pt x="30033" y="33835"/>
                  </a:lnTo>
                  <a:close/>
                  <a:moveTo>
                    <a:pt x="30033" y="53625"/>
                  </a:moveTo>
                  <a:cubicBezTo>
                    <a:pt x="33867" y="53625"/>
                    <a:pt x="37062" y="56817"/>
                    <a:pt x="37062" y="60648"/>
                  </a:cubicBezTo>
                  <a:cubicBezTo>
                    <a:pt x="37062" y="64478"/>
                    <a:pt x="33867" y="67670"/>
                    <a:pt x="30033" y="67670"/>
                  </a:cubicBezTo>
                  <a:cubicBezTo>
                    <a:pt x="26199" y="67670"/>
                    <a:pt x="23004" y="64478"/>
                    <a:pt x="23004" y="60648"/>
                  </a:cubicBezTo>
                  <a:cubicBezTo>
                    <a:pt x="23004" y="60648"/>
                    <a:pt x="23004" y="60648"/>
                    <a:pt x="23004" y="60648"/>
                  </a:cubicBezTo>
                  <a:cubicBezTo>
                    <a:pt x="22365" y="56817"/>
                    <a:pt x="25560" y="53625"/>
                    <a:pt x="30033" y="53625"/>
                  </a:cubicBezTo>
                  <a:lnTo>
                    <a:pt x="30033" y="53625"/>
                  </a:lnTo>
                  <a:lnTo>
                    <a:pt x="30033" y="53625"/>
                  </a:lnTo>
                  <a:close/>
                  <a:moveTo>
                    <a:pt x="30033" y="72777"/>
                  </a:moveTo>
                  <a:cubicBezTo>
                    <a:pt x="33867" y="72777"/>
                    <a:pt x="37062" y="75969"/>
                    <a:pt x="37062" y="79800"/>
                  </a:cubicBezTo>
                  <a:cubicBezTo>
                    <a:pt x="37062" y="83630"/>
                    <a:pt x="33867" y="86822"/>
                    <a:pt x="30033" y="86822"/>
                  </a:cubicBezTo>
                  <a:cubicBezTo>
                    <a:pt x="26199" y="86822"/>
                    <a:pt x="23004" y="83630"/>
                    <a:pt x="23004" y="79800"/>
                  </a:cubicBezTo>
                  <a:cubicBezTo>
                    <a:pt x="23004" y="79800"/>
                    <a:pt x="23004" y="79800"/>
                    <a:pt x="23004" y="79800"/>
                  </a:cubicBezTo>
                  <a:cubicBezTo>
                    <a:pt x="22365" y="75969"/>
                    <a:pt x="25560" y="72777"/>
                    <a:pt x="30033" y="72777"/>
                  </a:cubicBezTo>
                  <a:lnTo>
                    <a:pt x="30033" y="72777"/>
                  </a:lnTo>
                  <a:lnTo>
                    <a:pt x="30033" y="72777"/>
                  </a:lnTo>
                  <a:close/>
                  <a:moveTo>
                    <a:pt x="12141" y="106613"/>
                  </a:moveTo>
                  <a:cubicBezTo>
                    <a:pt x="8307" y="106613"/>
                    <a:pt x="5112" y="103421"/>
                    <a:pt x="5112" y="99590"/>
                  </a:cubicBezTo>
                  <a:cubicBezTo>
                    <a:pt x="5112" y="95760"/>
                    <a:pt x="8307" y="92568"/>
                    <a:pt x="12141" y="92568"/>
                  </a:cubicBezTo>
                  <a:cubicBezTo>
                    <a:pt x="15975" y="92568"/>
                    <a:pt x="19170" y="95760"/>
                    <a:pt x="19170" y="99590"/>
                  </a:cubicBezTo>
                  <a:cubicBezTo>
                    <a:pt x="19170" y="99590"/>
                    <a:pt x="19170" y="99590"/>
                    <a:pt x="19170" y="99590"/>
                  </a:cubicBezTo>
                  <a:cubicBezTo>
                    <a:pt x="19170" y="103421"/>
                    <a:pt x="15975" y="106613"/>
                    <a:pt x="12141" y="106613"/>
                  </a:cubicBezTo>
                  <a:close/>
                  <a:moveTo>
                    <a:pt x="12141" y="87461"/>
                  </a:moveTo>
                  <a:cubicBezTo>
                    <a:pt x="8307" y="87461"/>
                    <a:pt x="5112" y="84269"/>
                    <a:pt x="5112" y="80438"/>
                  </a:cubicBezTo>
                  <a:cubicBezTo>
                    <a:pt x="5112" y="76608"/>
                    <a:pt x="8307" y="73416"/>
                    <a:pt x="12141" y="73416"/>
                  </a:cubicBezTo>
                  <a:cubicBezTo>
                    <a:pt x="15975" y="73416"/>
                    <a:pt x="19170" y="76608"/>
                    <a:pt x="19170" y="80438"/>
                  </a:cubicBezTo>
                  <a:cubicBezTo>
                    <a:pt x="19170" y="80438"/>
                    <a:pt x="19170" y="80438"/>
                    <a:pt x="19170" y="80438"/>
                  </a:cubicBezTo>
                  <a:cubicBezTo>
                    <a:pt x="19170" y="84269"/>
                    <a:pt x="15975" y="87461"/>
                    <a:pt x="12141" y="87461"/>
                  </a:cubicBezTo>
                  <a:lnTo>
                    <a:pt x="12141" y="87461"/>
                  </a:lnTo>
                  <a:close/>
                  <a:moveTo>
                    <a:pt x="12141" y="67670"/>
                  </a:moveTo>
                  <a:cubicBezTo>
                    <a:pt x="8307" y="67670"/>
                    <a:pt x="5112" y="64478"/>
                    <a:pt x="5112" y="60648"/>
                  </a:cubicBezTo>
                  <a:cubicBezTo>
                    <a:pt x="5112" y="56817"/>
                    <a:pt x="8307" y="53625"/>
                    <a:pt x="12141" y="53625"/>
                  </a:cubicBezTo>
                  <a:cubicBezTo>
                    <a:pt x="15975" y="53625"/>
                    <a:pt x="19170" y="56817"/>
                    <a:pt x="19170" y="60648"/>
                  </a:cubicBezTo>
                  <a:cubicBezTo>
                    <a:pt x="19170" y="60648"/>
                    <a:pt x="19170" y="60648"/>
                    <a:pt x="19170" y="60648"/>
                  </a:cubicBezTo>
                  <a:cubicBezTo>
                    <a:pt x="19170" y="64478"/>
                    <a:pt x="15975" y="67670"/>
                    <a:pt x="12141" y="67670"/>
                  </a:cubicBezTo>
                  <a:lnTo>
                    <a:pt x="12141" y="67670"/>
                  </a:lnTo>
                  <a:close/>
                  <a:moveTo>
                    <a:pt x="12141" y="47880"/>
                  </a:moveTo>
                  <a:cubicBezTo>
                    <a:pt x="8307" y="47880"/>
                    <a:pt x="5112" y="44688"/>
                    <a:pt x="5112" y="40857"/>
                  </a:cubicBezTo>
                  <a:cubicBezTo>
                    <a:pt x="5112" y="37027"/>
                    <a:pt x="8307" y="33835"/>
                    <a:pt x="12141" y="33835"/>
                  </a:cubicBezTo>
                  <a:cubicBezTo>
                    <a:pt x="15975" y="33835"/>
                    <a:pt x="19170" y="37027"/>
                    <a:pt x="19170" y="40857"/>
                  </a:cubicBezTo>
                  <a:cubicBezTo>
                    <a:pt x="19170" y="40857"/>
                    <a:pt x="19170" y="40857"/>
                    <a:pt x="19170" y="40857"/>
                  </a:cubicBezTo>
                  <a:cubicBezTo>
                    <a:pt x="19170" y="44688"/>
                    <a:pt x="15975" y="47880"/>
                    <a:pt x="12141" y="47880"/>
                  </a:cubicBezTo>
                  <a:lnTo>
                    <a:pt x="12141" y="47880"/>
                  </a:lnTo>
                  <a:close/>
                  <a:moveTo>
                    <a:pt x="12141" y="28728"/>
                  </a:moveTo>
                  <a:cubicBezTo>
                    <a:pt x="8307" y="28728"/>
                    <a:pt x="5112" y="25536"/>
                    <a:pt x="5112" y="21706"/>
                  </a:cubicBezTo>
                  <a:cubicBezTo>
                    <a:pt x="5112" y="17875"/>
                    <a:pt x="8307" y="14683"/>
                    <a:pt x="12141" y="14683"/>
                  </a:cubicBezTo>
                  <a:cubicBezTo>
                    <a:pt x="15975" y="14683"/>
                    <a:pt x="19170" y="17875"/>
                    <a:pt x="19170" y="21706"/>
                  </a:cubicBezTo>
                  <a:cubicBezTo>
                    <a:pt x="19170" y="21706"/>
                    <a:pt x="19170" y="21706"/>
                    <a:pt x="19170" y="21706"/>
                  </a:cubicBezTo>
                  <a:cubicBezTo>
                    <a:pt x="19170" y="25536"/>
                    <a:pt x="15975" y="28728"/>
                    <a:pt x="12141" y="28728"/>
                  </a:cubicBezTo>
                  <a:lnTo>
                    <a:pt x="12141" y="28728"/>
                  </a:lnTo>
                  <a:close/>
                  <a:moveTo>
                    <a:pt x="22365" y="99590"/>
                  </a:moveTo>
                  <a:cubicBezTo>
                    <a:pt x="22365" y="95760"/>
                    <a:pt x="25560" y="92568"/>
                    <a:pt x="29394" y="92568"/>
                  </a:cubicBezTo>
                  <a:cubicBezTo>
                    <a:pt x="33228" y="92568"/>
                    <a:pt x="36423" y="95760"/>
                    <a:pt x="36423" y="99590"/>
                  </a:cubicBezTo>
                  <a:cubicBezTo>
                    <a:pt x="36423" y="103421"/>
                    <a:pt x="33228" y="106613"/>
                    <a:pt x="29394" y="106613"/>
                  </a:cubicBezTo>
                  <a:lnTo>
                    <a:pt x="29394" y="106613"/>
                  </a:lnTo>
                  <a:cubicBezTo>
                    <a:pt x="25560" y="106613"/>
                    <a:pt x="22365" y="103421"/>
                    <a:pt x="22365" y="99590"/>
                  </a:cubicBezTo>
                  <a:lnTo>
                    <a:pt x="22365" y="99590"/>
                  </a:lnTo>
                  <a:lnTo>
                    <a:pt x="22365" y="99590"/>
                  </a:lnTo>
                  <a:close/>
                </a:path>
              </a:pathLst>
            </a:custGeom>
            <a:grpFill/>
            <a:ln w="6390"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CF673666-3A8A-FE92-72DD-8D92795644B8}"/>
                </a:ext>
              </a:extLst>
            </p:cNvPr>
            <p:cNvSpPr/>
            <p:nvPr/>
          </p:nvSpPr>
          <p:spPr>
            <a:xfrm>
              <a:off x="4196271" y="1511251"/>
              <a:ext cx="61343" cy="18513"/>
            </a:xfrm>
            <a:custGeom>
              <a:avLst/>
              <a:gdLst>
                <a:gd name="connsiteX0" fmla="*/ 0 w 61343"/>
                <a:gd name="connsiteY0" fmla="*/ 0 h 18513"/>
                <a:gd name="connsiteX1" fmla="*/ 0 w 61343"/>
                <a:gd name="connsiteY1" fmla="*/ 10853 h 18513"/>
                <a:gd name="connsiteX2" fmla="*/ 639 w 61343"/>
                <a:gd name="connsiteY2" fmla="*/ 10853 h 18513"/>
                <a:gd name="connsiteX3" fmla="*/ 31310 w 61343"/>
                <a:gd name="connsiteY3" fmla="*/ 18514 h 18513"/>
                <a:gd name="connsiteX4" fmla="*/ 31950 w 61343"/>
                <a:gd name="connsiteY4" fmla="*/ 18514 h 18513"/>
                <a:gd name="connsiteX5" fmla="*/ 60704 w 61343"/>
                <a:gd name="connsiteY5" fmla="*/ 10853 h 18513"/>
                <a:gd name="connsiteX6" fmla="*/ 61343 w 61343"/>
                <a:gd name="connsiteY6" fmla="*/ 10853 h 18513"/>
                <a:gd name="connsiteX7" fmla="*/ 61343 w 61343"/>
                <a:gd name="connsiteY7" fmla="*/ 0 h 18513"/>
                <a:gd name="connsiteX8" fmla="*/ 31310 w 61343"/>
                <a:gd name="connsiteY8" fmla="*/ 7661 h 18513"/>
                <a:gd name="connsiteX9" fmla="*/ 0 w 61343"/>
                <a:gd name="connsiteY9" fmla="*/ 0 h 1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43" h="18513">
                  <a:moveTo>
                    <a:pt x="0" y="0"/>
                  </a:moveTo>
                  <a:lnTo>
                    <a:pt x="0" y="10853"/>
                  </a:lnTo>
                  <a:lnTo>
                    <a:pt x="639" y="10853"/>
                  </a:lnTo>
                  <a:cubicBezTo>
                    <a:pt x="10224" y="15960"/>
                    <a:pt x="20448" y="18514"/>
                    <a:pt x="31310" y="18514"/>
                  </a:cubicBezTo>
                  <a:lnTo>
                    <a:pt x="31950" y="18514"/>
                  </a:lnTo>
                  <a:cubicBezTo>
                    <a:pt x="42173" y="18514"/>
                    <a:pt x="51758" y="15960"/>
                    <a:pt x="60704" y="10853"/>
                  </a:cubicBezTo>
                  <a:lnTo>
                    <a:pt x="61343" y="10853"/>
                  </a:lnTo>
                  <a:lnTo>
                    <a:pt x="61343" y="0"/>
                  </a:lnTo>
                  <a:cubicBezTo>
                    <a:pt x="51758" y="5107"/>
                    <a:pt x="41535" y="7661"/>
                    <a:pt x="31310" y="7661"/>
                  </a:cubicBezTo>
                  <a:cubicBezTo>
                    <a:pt x="19809" y="7661"/>
                    <a:pt x="9585" y="5107"/>
                    <a:pt x="0" y="0"/>
                  </a:cubicBezTo>
                  <a:close/>
                </a:path>
              </a:pathLst>
            </a:custGeom>
            <a:grpFill/>
            <a:ln w="6390"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6D77F24B-AD8A-0DF7-3255-E9776054D40E}"/>
                </a:ext>
              </a:extLst>
            </p:cNvPr>
            <p:cNvSpPr/>
            <p:nvPr/>
          </p:nvSpPr>
          <p:spPr>
            <a:xfrm>
              <a:off x="4045469" y="1402723"/>
              <a:ext cx="362309" cy="361971"/>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96488 w 362309"/>
                <a:gd name="connsiteY6" fmla="*/ 230462 h 361971"/>
                <a:gd name="connsiteX7" fmla="*/ 92015 w 362309"/>
                <a:gd name="connsiteY7" fmla="*/ 232377 h 361971"/>
                <a:gd name="connsiteX8" fmla="*/ 87542 w 362309"/>
                <a:gd name="connsiteY8" fmla="*/ 230462 h 361971"/>
                <a:gd name="connsiteX9" fmla="*/ 87542 w 362309"/>
                <a:gd name="connsiteY9" fmla="*/ 128318 h 361971"/>
                <a:gd name="connsiteX10" fmla="*/ 96488 w 362309"/>
                <a:gd name="connsiteY10" fmla="*/ 128956 h 361971"/>
                <a:gd name="connsiteX11" fmla="*/ 95849 w 362309"/>
                <a:gd name="connsiteY11" fmla="*/ 137894 h 361971"/>
                <a:gd name="connsiteX12" fmla="*/ 79235 w 362309"/>
                <a:gd name="connsiteY12" fmla="*/ 180028 h 361971"/>
                <a:gd name="connsiteX13" fmla="*/ 95849 w 362309"/>
                <a:gd name="connsiteY13" fmla="*/ 220886 h 361971"/>
                <a:gd name="connsiteX14" fmla="*/ 96488 w 362309"/>
                <a:gd name="connsiteY14" fmla="*/ 230462 h 361971"/>
                <a:gd name="connsiteX15" fmla="*/ 96488 w 362309"/>
                <a:gd name="connsiteY15" fmla="*/ 230462 h 361971"/>
                <a:gd name="connsiteX16" fmla="*/ 111185 w 362309"/>
                <a:gd name="connsiteY16" fmla="*/ 216417 h 361971"/>
                <a:gd name="connsiteX17" fmla="*/ 106712 w 362309"/>
                <a:gd name="connsiteY17" fmla="*/ 218332 h 361971"/>
                <a:gd name="connsiteX18" fmla="*/ 102239 w 362309"/>
                <a:gd name="connsiteY18" fmla="*/ 216417 h 361971"/>
                <a:gd name="connsiteX19" fmla="*/ 86903 w 362309"/>
                <a:gd name="connsiteY19" fmla="*/ 180028 h 361971"/>
                <a:gd name="connsiteX20" fmla="*/ 101600 w 362309"/>
                <a:gd name="connsiteY20" fmla="*/ 144916 h 361971"/>
                <a:gd name="connsiteX21" fmla="*/ 110546 w 362309"/>
                <a:gd name="connsiteY21" fmla="*/ 144916 h 361971"/>
                <a:gd name="connsiteX22" fmla="*/ 110546 w 362309"/>
                <a:gd name="connsiteY22" fmla="*/ 153854 h 361971"/>
                <a:gd name="connsiteX23" fmla="*/ 99683 w 362309"/>
                <a:gd name="connsiteY23" fmla="*/ 180028 h 361971"/>
                <a:gd name="connsiteX24" fmla="*/ 111185 w 362309"/>
                <a:gd name="connsiteY24" fmla="*/ 207479 h 361971"/>
                <a:gd name="connsiteX25" fmla="*/ 111185 w 362309"/>
                <a:gd name="connsiteY25" fmla="*/ 216417 h 361971"/>
                <a:gd name="connsiteX26" fmla="*/ 111185 w 362309"/>
                <a:gd name="connsiteY26" fmla="*/ 216417 h 361971"/>
                <a:gd name="connsiteX27" fmla="*/ 127799 w 362309"/>
                <a:gd name="connsiteY27" fmla="*/ 192158 h 361971"/>
                <a:gd name="connsiteX28" fmla="*/ 127799 w 362309"/>
                <a:gd name="connsiteY28" fmla="*/ 201095 h 361971"/>
                <a:gd name="connsiteX29" fmla="*/ 123326 w 362309"/>
                <a:gd name="connsiteY29" fmla="*/ 203011 h 361971"/>
                <a:gd name="connsiteX30" fmla="*/ 118853 w 362309"/>
                <a:gd name="connsiteY30" fmla="*/ 201095 h 361971"/>
                <a:gd name="connsiteX31" fmla="*/ 118853 w 362309"/>
                <a:gd name="connsiteY31" fmla="*/ 160876 h 361971"/>
                <a:gd name="connsiteX32" fmla="*/ 127799 w 362309"/>
                <a:gd name="connsiteY32" fmla="*/ 160238 h 361971"/>
                <a:gd name="connsiteX33" fmla="*/ 128438 w 362309"/>
                <a:gd name="connsiteY33" fmla="*/ 169176 h 361971"/>
                <a:gd name="connsiteX34" fmla="*/ 128438 w 362309"/>
                <a:gd name="connsiteY34" fmla="*/ 169176 h 361971"/>
                <a:gd name="connsiteX35" fmla="*/ 127799 w 362309"/>
                <a:gd name="connsiteY35" fmla="*/ 192158 h 361971"/>
                <a:gd name="connsiteX36" fmla="*/ 224287 w 362309"/>
                <a:gd name="connsiteY36" fmla="*/ 266850 h 361971"/>
                <a:gd name="connsiteX37" fmla="*/ 182113 w 362309"/>
                <a:gd name="connsiteY37" fmla="*/ 292386 h 361971"/>
                <a:gd name="connsiteX38" fmla="*/ 144413 w 362309"/>
                <a:gd name="connsiteY38" fmla="*/ 280895 h 361971"/>
                <a:gd name="connsiteX39" fmla="*/ 138023 w 362309"/>
                <a:gd name="connsiteY39" fmla="*/ 264297 h 361971"/>
                <a:gd name="connsiteX40" fmla="*/ 138023 w 362309"/>
                <a:gd name="connsiteY40" fmla="*/ 96398 h 361971"/>
                <a:gd name="connsiteX41" fmla="*/ 145052 w 362309"/>
                <a:gd name="connsiteY41" fmla="*/ 80438 h 361971"/>
                <a:gd name="connsiteX42" fmla="*/ 182113 w 362309"/>
                <a:gd name="connsiteY42" fmla="*/ 68947 h 361971"/>
                <a:gd name="connsiteX43" fmla="*/ 218536 w 362309"/>
                <a:gd name="connsiteY43" fmla="*/ 80438 h 361971"/>
                <a:gd name="connsiteX44" fmla="*/ 224287 w 362309"/>
                <a:gd name="connsiteY44" fmla="*/ 95121 h 361971"/>
                <a:gd name="connsiteX45" fmla="*/ 224287 w 362309"/>
                <a:gd name="connsiteY45" fmla="*/ 266850 h 361971"/>
                <a:gd name="connsiteX46" fmla="*/ 239623 w 362309"/>
                <a:gd name="connsiteY46" fmla="*/ 203011 h 361971"/>
                <a:gd name="connsiteX47" fmla="*/ 235150 w 362309"/>
                <a:gd name="connsiteY47" fmla="*/ 201734 h 361971"/>
                <a:gd name="connsiteX48" fmla="*/ 234511 w 362309"/>
                <a:gd name="connsiteY48" fmla="*/ 192796 h 361971"/>
                <a:gd name="connsiteX49" fmla="*/ 234511 w 362309"/>
                <a:gd name="connsiteY49" fmla="*/ 169176 h 361971"/>
                <a:gd name="connsiteX50" fmla="*/ 234511 w 362309"/>
                <a:gd name="connsiteY50" fmla="*/ 160238 h 361971"/>
                <a:gd name="connsiteX51" fmla="*/ 243457 w 362309"/>
                <a:gd name="connsiteY51" fmla="*/ 160238 h 361971"/>
                <a:gd name="connsiteX52" fmla="*/ 243457 w 362309"/>
                <a:gd name="connsiteY52" fmla="*/ 200457 h 361971"/>
                <a:gd name="connsiteX53" fmla="*/ 239623 w 362309"/>
                <a:gd name="connsiteY53" fmla="*/ 203011 h 361971"/>
                <a:gd name="connsiteX54" fmla="*/ 256876 w 362309"/>
                <a:gd name="connsiteY54" fmla="*/ 217694 h 361971"/>
                <a:gd name="connsiteX55" fmla="*/ 250486 w 362309"/>
                <a:gd name="connsiteY55" fmla="*/ 211310 h 361971"/>
                <a:gd name="connsiteX56" fmla="*/ 252403 w 362309"/>
                <a:gd name="connsiteY56" fmla="*/ 206841 h 361971"/>
                <a:gd name="connsiteX57" fmla="*/ 263266 w 362309"/>
                <a:gd name="connsiteY57" fmla="*/ 180667 h 361971"/>
                <a:gd name="connsiteX58" fmla="*/ 251764 w 362309"/>
                <a:gd name="connsiteY58" fmla="*/ 153216 h 361971"/>
                <a:gd name="connsiteX59" fmla="*/ 251764 w 362309"/>
                <a:gd name="connsiteY59" fmla="*/ 144278 h 361971"/>
                <a:gd name="connsiteX60" fmla="*/ 251764 w 362309"/>
                <a:gd name="connsiteY60" fmla="*/ 144278 h 361971"/>
                <a:gd name="connsiteX61" fmla="*/ 260710 w 362309"/>
                <a:gd name="connsiteY61" fmla="*/ 144278 h 361971"/>
                <a:gd name="connsiteX62" fmla="*/ 276045 w 362309"/>
                <a:gd name="connsiteY62" fmla="*/ 180667 h 361971"/>
                <a:gd name="connsiteX63" fmla="*/ 261349 w 362309"/>
                <a:gd name="connsiteY63" fmla="*/ 216417 h 361971"/>
                <a:gd name="connsiteX64" fmla="*/ 256876 w 362309"/>
                <a:gd name="connsiteY64" fmla="*/ 217694 h 361971"/>
                <a:gd name="connsiteX65" fmla="*/ 275407 w 362309"/>
                <a:gd name="connsiteY65" fmla="*/ 231738 h 361971"/>
                <a:gd name="connsiteX66" fmla="*/ 270934 w 362309"/>
                <a:gd name="connsiteY66" fmla="*/ 233015 h 361971"/>
                <a:gd name="connsiteX67" fmla="*/ 265822 w 362309"/>
                <a:gd name="connsiteY67" fmla="*/ 231100 h 361971"/>
                <a:gd name="connsiteX68" fmla="*/ 266460 w 362309"/>
                <a:gd name="connsiteY68" fmla="*/ 222163 h 361971"/>
                <a:gd name="connsiteX69" fmla="*/ 283075 w 362309"/>
                <a:gd name="connsiteY69" fmla="*/ 180028 h 361971"/>
                <a:gd name="connsiteX70" fmla="*/ 266460 w 362309"/>
                <a:gd name="connsiteY70" fmla="*/ 139171 h 361971"/>
                <a:gd name="connsiteX71" fmla="*/ 265822 w 362309"/>
                <a:gd name="connsiteY71" fmla="*/ 130233 h 361971"/>
                <a:gd name="connsiteX72" fmla="*/ 274767 w 362309"/>
                <a:gd name="connsiteY72" fmla="*/ 129595 h 361971"/>
                <a:gd name="connsiteX73" fmla="*/ 275407 w 362309"/>
                <a:gd name="connsiteY73" fmla="*/ 231738 h 361971"/>
                <a:gd name="connsiteX74" fmla="*/ 275407 w 362309"/>
                <a:gd name="connsiteY74" fmla="*/ 231738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62309" h="361971">
                  <a:moveTo>
                    <a:pt x="181474" y="0"/>
                  </a:moveTo>
                  <a:cubicBezTo>
                    <a:pt x="81152" y="0"/>
                    <a:pt x="0" y="81077"/>
                    <a:pt x="0" y="180667"/>
                  </a:cubicBezTo>
                  <a:cubicBezTo>
                    <a:pt x="0" y="280257"/>
                    <a:pt x="81152" y="361972"/>
                    <a:pt x="180836" y="361972"/>
                  </a:cubicBezTo>
                  <a:cubicBezTo>
                    <a:pt x="281157" y="361972"/>
                    <a:pt x="362310" y="280895"/>
                    <a:pt x="362310" y="181305"/>
                  </a:cubicBezTo>
                  <a:cubicBezTo>
                    <a:pt x="362310" y="181305"/>
                    <a:pt x="362310" y="181305"/>
                    <a:pt x="362310" y="181305"/>
                  </a:cubicBezTo>
                  <a:cubicBezTo>
                    <a:pt x="362310" y="80438"/>
                    <a:pt x="281796" y="0"/>
                    <a:pt x="181474" y="0"/>
                  </a:cubicBezTo>
                  <a:close/>
                  <a:moveTo>
                    <a:pt x="96488" y="230462"/>
                  </a:moveTo>
                  <a:cubicBezTo>
                    <a:pt x="95210" y="231738"/>
                    <a:pt x="93293" y="232377"/>
                    <a:pt x="92015" y="232377"/>
                  </a:cubicBezTo>
                  <a:cubicBezTo>
                    <a:pt x="90737" y="232377"/>
                    <a:pt x="88820" y="231738"/>
                    <a:pt x="87542" y="230462"/>
                  </a:cubicBezTo>
                  <a:cubicBezTo>
                    <a:pt x="59427" y="202372"/>
                    <a:pt x="59427" y="156408"/>
                    <a:pt x="87542" y="128318"/>
                  </a:cubicBezTo>
                  <a:cubicBezTo>
                    <a:pt x="90098" y="125764"/>
                    <a:pt x="94571" y="126403"/>
                    <a:pt x="96488" y="128956"/>
                  </a:cubicBezTo>
                  <a:cubicBezTo>
                    <a:pt x="99044" y="131510"/>
                    <a:pt x="98405" y="135979"/>
                    <a:pt x="95849" y="137894"/>
                  </a:cubicBezTo>
                  <a:cubicBezTo>
                    <a:pt x="84986" y="149385"/>
                    <a:pt x="78597" y="164707"/>
                    <a:pt x="79235" y="180028"/>
                  </a:cubicBezTo>
                  <a:cubicBezTo>
                    <a:pt x="79235" y="195350"/>
                    <a:pt x="85625" y="210033"/>
                    <a:pt x="95849" y="220886"/>
                  </a:cubicBezTo>
                  <a:cubicBezTo>
                    <a:pt x="98405" y="224078"/>
                    <a:pt x="99044" y="227908"/>
                    <a:pt x="96488" y="230462"/>
                  </a:cubicBezTo>
                  <a:cubicBezTo>
                    <a:pt x="96488" y="230462"/>
                    <a:pt x="96488" y="230462"/>
                    <a:pt x="96488" y="230462"/>
                  </a:cubicBezTo>
                  <a:close/>
                  <a:moveTo>
                    <a:pt x="111185" y="216417"/>
                  </a:moveTo>
                  <a:cubicBezTo>
                    <a:pt x="109907" y="217694"/>
                    <a:pt x="108629" y="218332"/>
                    <a:pt x="106712" y="218332"/>
                  </a:cubicBezTo>
                  <a:cubicBezTo>
                    <a:pt x="104795" y="218332"/>
                    <a:pt x="103517" y="217694"/>
                    <a:pt x="102239" y="216417"/>
                  </a:cubicBezTo>
                  <a:cubicBezTo>
                    <a:pt x="92654" y="206841"/>
                    <a:pt x="86903" y="194073"/>
                    <a:pt x="86903" y="180028"/>
                  </a:cubicBezTo>
                  <a:cubicBezTo>
                    <a:pt x="87542" y="166622"/>
                    <a:pt x="92654" y="154492"/>
                    <a:pt x="101600" y="144916"/>
                  </a:cubicBezTo>
                  <a:cubicBezTo>
                    <a:pt x="104156" y="142363"/>
                    <a:pt x="107990" y="142363"/>
                    <a:pt x="110546" y="144916"/>
                  </a:cubicBezTo>
                  <a:cubicBezTo>
                    <a:pt x="113102" y="147470"/>
                    <a:pt x="113102" y="151300"/>
                    <a:pt x="110546" y="153854"/>
                  </a:cubicBezTo>
                  <a:cubicBezTo>
                    <a:pt x="104156" y="160876"/>
                    <a:pt x="100322" y="170452"/>
                    <a:pt x="99683" y="180028"/>
                  </a:cubicBezTo>
                  <a:cubicBezTo>
                    <a:pt x="99683" y="190243"/>
                    <a:pt x="103517" y="199819"/>
                    <a:pt x="111185" y="207479"/>
                  </a:cubicBezTo>
                  <a:cubicBezTo>
                    <a:pt x="113741" y="210033"/>
                    <a:pt x="113741" y="213863"/>
                    <a:pt x="111185" y="216417"/>
                  </a:cubicBezTo>
                  <a:cubicBezTo>
                    <a:pt x="111185" y="216417"/>
                    <a:pt x="111185" y="216417"/>
                    <a:pt x="111185" y="216417"/>
                  </a:cubicBezTo>
                  <a:close/>
                  <a:moveTo>
                    <a:pt x="127799" y="192158"/>
                  </a:moveTo>
                  <a:cubicBezTo>
                    <a:pt x="130355" y="194711"/>
                    <a:pt x="130355" y="198542"/>
                    <a:pt x="127799" y="201095"/>
                  </a:cubicBezTo>
                  <a:cubicBezTo>
                    <a:pt x="126521" y="202372"/>
                    <a:pt x="125243" y="203011"/>
                    <a:pt x="123326" y="203011"/>
                  </a:cubicBezTo>
                  <a:cubicBezTo>
                    <a:pt x="121409" y="203011"/>
                    <a:pt x="120131" y="202372"/>
                    <a:pt x="118853" y="201095"/>
                  </a:cubicBezTo>
                  <a:cubicBezTo>
                    <a:pt x="107990" y="189604"/>
                    <a:pt x="107990" y="171729"/>
                    <a:pt x="118853" y="160876"/>
                  </a:cubicBezTo>
                  <a:cubicBezTo>
                    <a:pt x="120770" y="158323"/>
                    <a:pt x="125243" y="157684"/>
                    <a:pt x="127799" y="160238"/>
                  </a:cubicBezTo>
                  <a:cubicBezTo>
                    <a:pt x="130355" y="162792"/>
                    <a:pt x="130994" y="166622"/>
                    <a:pt x="128438" y="169176"/>
                  </a:cubicBezTo>
                  <a:cubicBezTo>
                    <a:pt x="128438" y="169176"/>
                    <a:pt x="128438" y="169176"/>
                    <a:pt x="128438" y="169176"/>
                  </a:cubicBezTo>
                  <a:cubicBezTo>
                    <a:pt x="122048" y="174921"/>
                    <a:pt x="121409" y="185135"/>
                    <a:pt x="127799" y="192158"/>
                  </a:cubicBezTo>
                  <a:close/>
                  <a:moveTo>
                    <a:pt x="224287" y="266850"/>
                  </a:moveTo>
                  <a:cubicBezTo>
                    <a:pt x="224287" y="268127"/>
                    <a:pt x="222370" y="292386"/>
                    <a:pt x="182113" y="292386"/>
                  </a:cubicBezTo>
                  <a:cubicBezTo>
                    <a:pt x="164221" y="292386"/>
                    <a:pt x="152081" y="288556"/>
                    <a:pt x="144413" y="280895"/>
                  </a:cubicBezTo>
                  <a:cubicBezTo>
                    <a:pt x="139940" y="276426"/>
                    <a:pt x="138023" y="270042"/>
                    <a:pt x="138023" y="264297"/>
                  </a:cubicBezTo>
                  <a:lnTo>
                    <a:pt x="138023" y="96398"/>
                  </a:lnTo>
                  <a:cubicBezTo>
                    <a:pt x="138023" y="90653"/>
                    <a:pt x="140579" y="84907"/>
                    <a:pt x="145052" y="80438"/>
                  </a:cubicBezTo>
                  <a:cubicBezTo>
                    <a:pt x="152720" y="72777"/>
                    <a:pt x="164861" y="68947"/>
                    <a:pt x="182113" y="68947"/>
                  </a:cubicBezTo>
                  <a:cubicBezTo>
                    <a:pt x="199366" y="68947"/>
                    <a:pt x="211507" y="72777"/>
                    <a:pt x="218536" y="80438"/>
                  </a:cubicBezTo>
                  <a:cubicBezTo>
                    <a:pt x="222370" y="84269"/>
                    <a:pt x="224287" y="90014"/>
                    <a:pt x="224287" y="95121"/>
                  </a:cubicBezTo>
                  <a:lnTo>
                    <a:pt x="224287" y="266850"/>
                  </a:lnTo>
                  <a:close/>
                  <a:moveTo>
                    <a:pt x="239623" y="203011"/>
                  </a:moveTo>
                  <a:cubicBezTo>
                    <a:pt x="238345" y="203011"/>
                    <a:pt x="236428" y="202372"/>
                    <a:pt x="235150" y="201734"/>
                  </a:cubicBezTo>
                  <a:cubicBezTo>
                    <a:pt x="232594" y="199180"/>
                    <a:pt x="231955" y="195350"/>
                    <a:pt x="234511" y="192796"/>
                  </a:cubicBezTo>
                  <a:cubicBezTo>
                    <a:pt x="240901" y="186412"/>
                    <a:pt x="240901" y="176198"/>
                    <a:pt x="234511" y="169176"/>
                  </a:cubicBezTo>
                  <a:cubicBezTo>
                    <a:pt x="231955" y="166622"/>
                    <a:pt x="231955" y="162792"/>
                    <a:pt x="234511" y="160238"/>
                  </a:cubicBezTo>
                  <a:cubicBezTo>
                    <a:pt x="237067" y="157684"/>
                    <a:pt x="240901" y="157684"/>
                    <a:pt x="243457" y="160238"/>
                  </a:cubicBezTo>
                  <a:cubicBezTo>
                    <a:pt x="254320" y="171729"/>
                    <a:pt x="254320" y="189604"/>
                    <a:pt x="243457" y="200457"/>
                  </a:cubicBezTo>
                  <a:cubicBezTo>
                    <a:pt x="242818" y="201734"/>
                    <a:pt x="241540" y="203011"/>
                    <a:pt x="239623" y="203011"/>
                  </a:cubicBezTo>
                  <a:close/>
                  <a:moveTo>
                    <a:pt x="256876" y="217694"/>
                  </a:moveTo>
                  <a:cubicBezTo>
                    <a:pt x="253042" y="217694"/>
                    <a:pt x="250486" y="214502"/>
                    <a:pt x="250486" y="211310"/>
                  </a:cubicBezTo>
                  <a:cubicBezTo>
                    <a:pt x="250486" y="209395"/>
                    <a:pt x="251125" y="208118"/>
                    <a:pt x="252403" y="206841"/>
                  </a:cubicBezTo>
                  <a:cubicBezTo>
                    <a:pt x="258792" y="199819"/>
                    <a:pt x="262627" y="190243"/>
                    <a:pt x="263266" y="180667"/>
                  </a:cubicBezTo>
                  <a:cubicBezTo>
                    <a:pt x="263266" y="170452"/>
                    <a:pt x="259432" y="160876"/>
                    <a:pt x="251764" y="153216"/>
                  </a:cubicBezTo>
                  <a:cubicBezTo>
                    <a:pt x="249208" y="150662"/>
                    <a:pt x="249208" y="146832"/>
                    <a:pt x="251764" y="144278"/>
                  </a:cubicBezTo>
                  <a:cubicBezTo>
                    <a:pt x="251764" y="144278"/>
                    <a:pt x="251764" y="144278"/>
                    <a:pt x="251764" y="144278"/>
                  </a:cubicBezTo>
                  <a:cubicBezTo>
                    <a:pt x="254320" y="141724"/>
                    <a:pt x="258154" y="141724"/>
                    <a:pt x="260710" y="144278"/>
                  </a:cubicBezTo>
                  <a:cubicBezTo>
                    <a:pt x="270295" y="153854"/>
                    <a:pt x="276045" y="167260"/>
                    <a:pt x="276045" y="180667"/>
                  </a:cubicBezTo>
                  <a:cubicBezTo>
                    <a:pt x="276045" y="194073"/>
                    <a:pt x="270295" y="206841"/>
                    <a:pt x="261349" y="216417"/>
                  </a:cubicBezTo>
                  <a:cubicBezTo>
                    <a:pt x="260071" y="217694"/>
                    <a:pt x="258792" y="218332"/>
                    <a:pt x="256876" y="217694"/>
                  </a:cubicBezTo>
                  <a:close/>
                  <a:moveTo>
                    <a:pt x="275407" y="231738"/>
                  </a:moveTo>
                  <a:cubicBezTo>
                    <a:pt x="274128" y="233015"/>
                    <a:pt x="272850" y="233015"/>
                    <a:pt x="270934" y="233015"/>
                  </a:cubicBezTo>
                  <a:cubicBezTo>
                    <a:pt x="269017" y="233015"/>
                    <a:pt x="267100" y="232377"/>
                    <a:pt x="265822" y="231100"/>
                  </a:cubicBezTo>
                  <a:cubicBezTo>
                    <a:pt x="263266" y="228546"/>
                    <a:pt x="263905" y="224716"/>
                    <a:pt x="266460" y="222163"/>
                  </a:cubicBezTo>
                  <a:cubicBezTo>
                    <a:pt x="277323" y="210671"/>
                    <a:pt x="283713" y="195350"/>
                    <a:pt x="283075" y="180028"/>
                  </a:cubicBezTo>
                  <a:cubicBezTo>
                    <a:pt x="283075" y="164707"/>
                    <a:pt x="276685" y="150024"/>
                    <a:pt x="266460" y="139171"/>
                  </a:cubicBezTo>
                  <a:cubicBezTo>
                    <a:pt x="263905" y="136617"/>
                    <a:pt x="263905" y="132787"/>
                    <a:pt x="265822" y="130233"/>
                  </a:cubicBezTo>
                  <a:cubicBezTo>
                    <a:pt x="267739" y="127680"/>
                    <a:pt x="272212" y="127680"/>
                    <a:pt x="274767" y="129595"/>
                  </a:cubicBezTo>
                  <a:cubicBezTo>
                    <a:pt x="303522" y="158323"/>
                    <a:pt x="303522" y="203649"/>
                    <a:pt x="275407" y="231738"/>
                  </a:cubicBezTo>
                  <a:lnTo>
                    <a:pt x="275407" y="231738"/>
                  </a:lnTo>
                  <a:close/>
                </a:path>
              </a:pathLst>
            </a:custGeom>
            <a:grpFill/>
            <a:ln w="6390" cap="flat">
              <a:noFill/>
              <a:prstDash val="solid"/>
              <a:miter/>
            </a:ln>
          </p:spPr>
          <p:txBody>
            <a:bodyPr rtlCol="0" anchor="ctr"/>
            <a:lstStyle/>
            <a:p>
              <a:endParaRPr lang="en-US"/>
            </a:p>
          </p:txBody>
        </p:sp>
      </p:grpSp>
      <p:grpSp>
        <p:nvGrpSpPr>
          <p:cNvPr id="56" name="Graphic 4">
            <a:extLst>
              <a:ext uri="{FF2B5EF4-FFF2-40B4-BE49-F238E27FC236}">
                <a16:creationId xmlns:a16="http://schemas.microsoft.com/office/drawing/2014/main" id="{FDF571AF-6762-8DDC-B1F8-46B5A0CA88E4}"/>
              </a:ext>
            </a:extLst>
          </p:cNvPr>
          <p:cNvGrpSpPr>
            <a:grpSpLocks noChangeAspect="1"/>
          </p:cNvGrpSpPr>
          <p:nvPr/>
        </p:nvGrpSpPr>
        <p:grpSpPr>
          <a:xfrm>
            <a:off x="1258112" y="5839320"/>
            <a:ext cx="291035" cy="291277"/>
            <a:chOff x="905454" y="1885990"/>
            <a:chExt cx="362309" cy="362610"/>
          </a:xfrm>
          <a:solidFill>
            <a:schemeClr val="accent1">
              <a:lumMod val="75000"/>
            </a:schemeClr>
          </a:solidFill>
        </p:grpSpPr>
        <p:sp>
          <p:nvSpPr>
            <p:cNvPr id="57" name="Graphic 4">
              <a:extLst>
                <a:ext uri="{FF2B5EF4-FFF2-40B4-BE49-F238E27FC236}">
                  <a16:creationId xmlns:a16="http://schemas.microsoft.com/office/drawing/2014/main" id="{EED39540-B74D-6B41-57DB-C920D7E810E2}"/>
                </a:ext>
              </a:extLst>
            </p:cNvPr>
            <p:cNvSpPr/>
            <p:nvPr/>
          </p:nvSpPr>
          <p:spPr>
            <a:xfrm>
              <a:off x="991079" y="1992603"/>
              <a:ext cx="191059" cy="16598"/>
            </a:xfrm>
            <a:custGeom>
              <a:avLst/>
              <a:gdLst>
                <a:gd name="connsiteX0" fmla="*/ 0 w 191059"/>
                <a:gd name="connsiteY0" fmla="*/ 16598 h 16598"/>
                <a:gd name="connsiteX1" fmla="*/ 7668 w 191059"/>
                <a:gd name="connsiteY1" fmla="*/ 16598 h 16598"/>
                <a:gd name="connsiteX2" fmla="*/ 182752 w 191059"/>
                <a:gd name="connsiteY2" fmla="*/ 16598 h 16598"/>
                <a:gd name="connsiteX3" fmla="*/ 191059 w 191059"/>
                <a:gd name="connsiteY3" fmla="*/ 16598 h 16598"/>
                <a:gd name="connsiteX4" fmla="*/ 191059 w 191059"/>
                <a:gd name="connsiteY4" fmla="*/ 0 h 16598"/>
                <a:gd name="connsiteX5" fmla="*/ 0 w 191059"/>
                <a:gd name="connsiteY5" fmla="*/ 0 h 1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059" h="16598">
                  <a:moveTo>
                    <a:pt x="0" y="16598"/>
                  </a:moveTo>
                  <a:lnTo>
                    <a:pt x="7668" y="16598"/>
                  </a:lnTo>
                  <a:lnTo>
                    <a:pt x="182752" y="16598"/>
                  </a:lnTo>
                  <a:lnTo>
                    <a:pt x="191059" y="16598"/>
                  </a:lnTo>
                  <a:lnTo>
                    <a:pt x="191059" y="0"/>
                  </a:lnTo>
                  <a:lnTo>
                    <a:pt x="0" y="0"/>
                  </a:lnTo>
                  <a:close/>
                </a:path>
              </a:pathLst>
            </a:custGeom>
            <a:grpFill/>
            <a:ln w="6390"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418C654C-F6C3-2121-E2DE-8F09275293A6}"/>
                </a:ext>
              </a:extLst>
            </p:cNvPr>
            <p:cNvSpPr/>
            <p:nvPr/>
          </p:nvSpPr>
          <p:spPr>
            <a:xfrm>
              <a:off x="1005137" y="2021969"/>
              <a:ext cx="162304" cy="118103"/>
            </a:xfrm>
            <a:custGeom>
              <a:avLst/>
              <a:gdLst>
                <a:gd name="connsiteX0" fmla="*/ 0 w 162304"/>
                <a:gd name="connsiteY0" fmla="*/ 118104 h 118103"/>
                <a:gd name="connsiteX1" fmla="*/ 162304 w 162304"/>
                <a:gd name="connsiteY1" fmla="*/ 118104 h 118103"/>
                <a:gd name="connsiteX2" fmla="*/ 162304 w 162304"/>
                <a:gd name="connsiteY2" fmla="*/ 0 h 118103"/>
                <a:gd name="connsiteX3" fmla="*/ 0 w 162304"/>
                <a:gd name="connsiteY3" fmla="*/ 0 h 118103"/>
                <a:gd name="connsiteX4" fmla="*/ 0 w 162304"/>
                <a:gd name="connsiteY4" fmla="*/ 118104 h 118103"/>
                <a:gd name="connsiteX5" fmla="*/ 59426 w 162304"/>
                <a:gd name="connsiteY5" fmla="*/ 23621 h 118103"/>
                <a:gd name="connsiteX6" fmla="*/ 103517 w 162304"/>
                <a:gd name="connsiteY6" fmla="*/ 23621 h 118103"/>
                <a:gd name="connsiteX7" fmla="*/ 109907 w 162304"/>
                <a:gd name="connsiteY7" fmla="*/ 30005 h 118103"/>
                <a:gd name="connsiteX8" fmla="*/ 103517 w 162304"/>
                <a:gd name="connsiteY8" fmla="*/ 36389 h 118103"/>
                <a:gd name="connsiteX9" fmla="*/ 59426 w 162304"/>
                <a:gd name="connsiteY9" fmla="*/ 36389 h 118103"/>
                <a:gd name="connsiteX10" fmla="*/ 53036 w 162304"/>
                <a:gd name="connsiteY10" fmla="*/ 30005 h 118103"/>
                <a:gd name="connsiteX11" fmla="*/ 59426 w 162304"/>
                <a:gd name="connsiteY11" fmla="*/ 23621 h 11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304" h="118103">
                  <a:moveTo>
                    <a:pt x="0" y="118104"/>
                  </a:moveTo>
                  <a:lnTo>
                    <a:pt x="162304" y="118104"/>
                  </a:lnTo>
                  <a:lnTo>
                    <a:pt x="162304" y="0"/>
                  </a:lnTo>
                  <a:lnTo>
                    <a:pt x="0" y="0"/>
                  </a:lnTo>
                  <a:lnTo>
                    <a:pt x="0" y="118104"/>
                  </a:lnTo>
                  <a:close/>
                  <a:moveTo>
                    <a:pt x="59426" y="23621"/>
                  </a:moveTo>
                  <a:lnTo>
                    <a:pt x="103517" y="23621"/>
                  </a:lnTo>
                  <a:cubicBezTo>
                    <a:pt x="107351" y="23621"/>
                    <a:pt x="109907" y="26174"/>
                    <a:pt x="109907" y="30005"/>
                  </a:cubicBezTo>
                  <a:cubicBezTo>
                    <a:pt x="109907" y="33835"/>
                    <a:pt x="107351" y="36389"/>
                    <a:pt x="103517" y="36389"/>
                  </a:cubicBezTo>
                  <a:lnTo>
                    <a:pt x="59426" y="36389"/>
                  </a:lnTo>
                  <a:cubicBezTo>
                    <a:pt x="55592" y="36389"/>
                    <a:pt x="53036" y="33835"/>
                    <a:pt x="53036" y="30005"/>
                  </a:cubicBezTo>
                  <a:cubicBezTo>
                    <a:pt x="53036" y="26174"/>
                    <a:pt x="56231" y="23621"/>
                    <a:pt x="59426" y="23621"/>
                  </a:cubicBezTo>
                  <a:close/>
                </a:path>
              </a:pathLst>
            </a:custGeom>
            <a:grpFill/>
            <a:ln w="6390"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id="{477EA5E1-8FAA-04C9-5656-EBDE330954ED}"/>
                </a:ext>
              </a:extLst>
            </p:cNvPr>
            <p:cNvSpPr/>
            <p:nvPr/>
          </p:nvSpPr>
          <p:spPr>
            <a:xfrm>
              <a:off x="905454" y="1885990"/>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89464 w 362309"/>
                <a:gd name="connsiteY6" fmla="*/ 129595 h 362610"/>
                <a:gd name="connsiteX7" fmla="*/ 283074 w 362309"/>
                <a:gd name="connsiteY7" fmla="*/ 135979 h 362610"/>
                <a:gd name="connsiteX8" fmla="*/ 274767 w 362309"/>
                <a:gd name="connsiteY8" fmla="*/ 135979 h 362610"/>
                <a:gd name="connsiteX9" fmla="*/ 274767 w 362309"/>
                <a:gd name="connsiteY9" fmla="*/ 260467 h 362610"/>
                <a:gd name="connsiteX10" fmla="*/ 268377 w 362309"/>
                <a:gd name="connsiteY10" fmla="*/ 266851 h 362610"/>
                <a:gd name="connsiteX11" fmla="*/ 93293 w 362309"/>
                <a:gd name="connsiteY11" fmla="*/ 266851 h 362610"/>
                <a:gd name="connsiteX12" fmla="*/ 86903 w 362309"/>
                <a:gd name="connsiteY12" fmla="*/ 260467 h 362610"/>
                <a:gd name="connsiteX13" fmla="*/ 86903 w 362309"/>
                <a:gd name="connsiteY13" fmla="*/ 135979 h 362610"/>
                <a:gd name="connsiteX14" fmla="*/ 78596 w 362309"/>
                <a:gd name="connsiteY14" fmla="*/ 135979 h 362610"/>
                <a:gd name="connsiteX15" fmla="*/ 72206 w 362309"/>
                <a:gd name="connsiteY15" fmla="*/ 129595 h 362610"/>
                <a:gd name="connsiteX16" fmla="*/ 72206 w 362309"/>
                <a:gd name="connsiteY16" fmla="*/ 100229 h 362610"/>
                <a:gd name="connsiteX17" fmla="*/ 78596 w 362309"/>
                <a:gd name="connsiteY17" fmla="*/ 93845 h 362610"/>
                <a:gd name="connsiteX18" fmla="*/ 283074 w 362309"/>
                <a:gd name="connsiteY18" fmla="*/ 93845 h 362610"/>
                <a:gd name="connsiteX19" fmla="*/ 289464 w 362309"/>
                <a:gd name="connsiteY19" fmla="*/ 100229 h 362610"/>
                <a:gd name="connsiteX20" fmla="*/ 289464 w 362309"/>
                <a:gd name="connsiteY20" fmla="*/ 129595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0438"/>
                    <a:pt x="281157" y="0"/>
                    <a:pt x="180835" y="0"/>
                  </a:cubicBezTo>
                  <a:cubicBezTo>
                    <a:pt x="180835" y="0"/>
                    <a:pt x="180835" y="0"/>
                    <a:pt x="180835" y="0"/>
                  </a:cubicBezTo>
                  <a:close/>
                  <a:moveTo>
                    <a:pt x="289464" y="129595"/>
                  </a:moveTo>
                  <a:cubicBezTo>
                    <a:pt x="289464" y="133425"/>
                    <a:pt x="286908" y="135979"/>
                    <a:pt x="283074" y="135979"/>
                  </a:cubicBezTo>
                  <a:lnTo>
                    <a:pt x="274767" y="135979"/>
                  </a:lnTo>
                  <a:lnTo>
                    <a:pt x="274767" y="260467"/>
                  </a:lnTo>
                  <a:cubicBezTo>
                    <a:pt x="274767" y="264297"/>
                    <a:pt x="272211" y="266851"/>
                    <a:pt x="268377" y="266851"/>
                  </a:cubicBezTo>
                  <a:lnTo>
                    <a:pt x="93293" y="266851"/>
                  </a:lnTo>
                  <a:cubicBezTo>
                    <a:pt x="89459" y="266851"/>
                    <a:pt x="86903" y="264297"/>
                    <a:pt x="86903" y="260467"/>
                  </a:cubicBezTo>
                  <a:lnTo>
                    <a:pt x="86903" y="135979"/>
                  </a:lnTo>
                  <a:lnTo>
                    <a:pt x="78596" y="135979"/>
                  </a:lnTo>
                  <a:cubicBezTo>
                    <a:pt x="74762" y="135979"/>
                    <a:pt x="72206" y="133425"/>
                    <a:pt x="72206" y="129595"/>
                  </a:cubicBezTo>
                  <a:lnTo>
                    <a:pt x="72206" y="100229"/>
                  </a:lnTo>
                  <a:cubicBezTo>
                    <a:pt x="72206" y="96398"/>
                    <a:pt x="74762" y="93845"/>
                    <a:pt x="78596" y="93845"/>
                  </a:cubicBezTo>
                  <a:lnTo>
                    <a:pt x="283074" y="93845"/>
                  </a:lnTo>
                  <a:cubicBezTo>
                    <a:pt x="286908" y="93845"/>
                    <a:pt x="289464" y="96398"/>
                    <a:pt x="289464" y="100229"/>
                  </a:cubicBezTo>
                  <a:lnTo>
                    <a:pt x="289464" y="129595"/>
                  </a:lnTo>
                  <a:close/>
                </a:path>
              </a:pathLst>
            </a:custGeom>
            <a:grpFill/>
            <a:ln w="6390" cap="flat">
              <a:noFill/>
              <a:prstDash val="solid"/>
              <a:miter/>
            </a:ln>
          </p:spPr>
          <p:txBody>
            <a:bodyPr rtlCol="0" anchor="ctr"/>
            <a:lstStyle/>
            <a:p>
              <a:endParaRPr lang="en-US"/>
            </a:p>
          </p:txBody>
        </p:sp>
      </p:grpSp>
    </p:spTree>
    <p:extLst>
      <p:ext uri="{BB962C8B-B14F-4D97-AF65-F5344CB8AC3E}">
        <p14:creationId xmlns:p14="http://schemas.microsoft.com/office/powerpoint/2010/main" val="105920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ABE6E-707F-D599-5397-9033103E0AA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898BD77-AC6F-E869-5FDC-3FD6C7F1838F}"/>
              </a:ext>
            </a:extLst>
          </p:cNvPr>
          <p:cNvSpPr/>
          <p:nvPr/>
        </p:nvSpPr>
        <p:spPr>
          <a:xfrm>
            <a:off x="685800" y="2822296"/>
            <a:ext cx="6024880" cy="711200"/>
          </a:xfrm>
          <a:prstGeom prst="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ptos" panose="020B0004020202020204" pitchFamily="34" charset="0"/>
            </a:endParaRPr>
          </a:p>
        </p:txBody>
      </p:sp>
      <p:sp>
        <p:nvSpPr>
          <p:cNvPr id="6" name="Rectangle 2">
            <a:extLst>
              <a:ext uri="{FF2B5EF4-FFF2-40B4-BE49-F238E27FC236}">
                <a16:creationId xmlns:a16="http://schemas.microsoft.com/office/drawing/2014/main" id="{C646C463-CBF4-7A90-5789-17EB38EACC38}"/>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Indice dei contenuti</a:t>
            </a:r>
            <a:endParaRPr lang="it-IT" sz="2400" b="1" dirty="0">
              <a:solidFill>
                <a:schemeClr val="tx2">
                  <a:lumMod val="50000"/>
                </a:schemeClr>
              </a:solidFill>
              <a:latin typeface="Aptos" panose="020B0004020202020204" pitchFamily="34" charset="0"/>
              <a:ea typeface="+mj-ea"/>
            </a:endParaRPr>
          </a:p>
        </p:txBody>
      </p:sp>
      <p:sp>
        <p:nvSpPr>
          <p:cNvPr id="2" name="Rectangle 1">
            <a:extLst>
              <a:ext uri="{FF2B5EF4-FFF2-40B4-BE49-F238E27FC236}">
                <a16:creationId xmlns:a16="http://schemas.microsoft.com/office/drawing/2014/main" id="{EDD479C5-2DB8-1D78-90DB-318EB79E1C6F}"/>
              </a:ext>
            </a:extLst>
          </p:cNvPr>
          <p:cNvSpPr/>
          <p:nvPr/>
        </p:nvSpPr>
        <p:spPr>
          <a:xfrm>
            <a:off x="685800" y="1011945"/>
            <a:ext cx="863600" cy="5227490"/>
          </a:xfrm>
          <a:prstGeom prst="rect">
            <a:avLst/>
          </a:prstGeom>
          <a:solidFill>
            <a:srgbClr val="4F81BD">
              <a:alpha val="1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 name="TextBox 7">
            <a:extLst>
              <a:ext uri="{FF2B5EF4-FFF2-40B4-BE49-F238E27FC236}">
                <a16:creationId xmlns:a16="http://schemas.microsoft.com/office/drawing/2014/main" id="{8A7397D7-8B49-7841-DD07-E62AF8128B63}"/>
              </a:ext>
            </a:extLst>
          </p:cNvPr>
          <p:cNvSpPr txBox="1"/>
          <p:nvPr/>
        </p:nvSpPr>
        <p:spPr>
          <a:xfrm>
            <a:off x="1645920" y="2082396"/>
            <a:ext cx="4968240" cy="430887"/>
          </a:xfrm>
          <a:prstGeom prst="rect">
            <a:avLst/>
          </a:prstGeom>
          <a:noFill/>
        </p:spPr>
        <p:txBody>
          <a:bodyPr wrap="square" rtlCol="0">
            <a:spAutoFit/>
          </a:bodyPr>
          <a:lstStyle/>
          <a:p>
            <a:r>
              <a:rPr lang="it-IT" sz="2200" b="1" dirty="0">
                <a:solidFill>
                  <a:schemeClr val="tx2"/>
                </a:solidFill>
                <a:latin typeface="Aptos" panose="020B0004020202020204" pitchFamily="34" charset="0"/>
              </a:rPr>
              <a:t>Oggetto di gara</a:t>
            </a:r>
            <a:endParaRPr lang="en-US" sz="2200" b="1" dirty="0">
              <a:solidFill>
                <a:schemeClr val="tx2"/>
              </a:solidFill>
              <a:latin typeface="Aptos" panose="020B0004020202020204" pitchFamily="34" charset="0"/>
            </a:endParaRPr>
          </a:p>
        </p:txBody>
      </p:sp>
      <p:sp>
        <p:nvSpPr>
          <p:cNvPr id="9" name="TextBox 8">
            <a:extLst>
              <a:ext uri="{FF2B5EF4-FFF2-40B4-BE49-F238E27FC236}">
                <a16:creationId xmlns:a16="http://schemas.microsoft.com/office/drawing/2014/main" id="{026D2245-929A-0316-6836-D1DB0AAB6BF1}"/>
              </a:ext>
            </a:extLst>
          </p:cNvPr>
          <p:cNvSpPr txBox="1"/>
          <p:nvPr/>
        </p:nvSpPr>
        <p:spPr>
          <a:xfrm>
            <a:off x="878840" y="1338104"/>
            <a:ext cx="670560" cy="461665"/>
          </a:xfrm>
          <a:prstGeom prst="rect">
            <a:avLst/>
          </a:prstGeom>
          <a:noFill/>
        </p:spPr>
        <p:txBody>
          <a:bodyPr wrap="square" rtlCol="0">
            <a:spAutoFit/>
          </a:bodyPr>
          <a:lstStyle/>
          <a:p>
            <a:r>
              <a:rPr lang="it-IT" sz="2400" b="1" dirty="0">
                <a:solidFill>
                  <a:schemeClr val="tx2"/>
                </a:solidFill>
                <a:latin typeface="Aptos" panose="020B0004020202020204" pitchFamily="34" charset="0"/>
              </a:rPr>
              <a:t>1.</a:t>
            </a:r>
            <a:endParaRPr lang="en-US" sz="2400" b="1" dirty="0">
              <a:solidFill>
                <a:schemeClr val="tx2"/>
              </a:solidFill>
              <a:latin typeface="Aptos" panose="020B0004020202020204" pitchFamily="34" charset="0"/>
            </a:endParaRPr>
          </a:p>
        </p:txBody>
      </p:sp>
      <p:sp>
        <p:nvSpPr>
          <p:cNvPr id="10" name="TextBox 9">
            <a:extLst>
              <a:ext uri="{FF2B5EF4-FFF2-40B4-BE49-F238E27FC236}">
                <a16:creationId xmlns:a16="http://schemas.microsoft.com/office/drawing/2014/main" id="{68EA598F-3C96-B01D-A41A-22320FF216CE}"/>
              </a:ext>
            </a:extLst>
          </p:cNvPr>
          <p:cNvSpPr txBox="1"/>
          <p:nvPr/>
        </p:nvSpPr>
        <p:spPr>
          <a:xfrm>
            <a:off x="1642665" y="2944103"/>
            <a:ext cx="4968240" cy="461665"/>
          </a:xfrm>
          <a:prstGeom prst="rect">
            <a:avLst/>
          </a:prstGeom>
          <a:noFill/>
        </p:spPr>
        <p:txBody>
          <a:bodyPr wrap="square" rtlCol="0">
            <a:spAutoFit/>
          </a:bodyPr>
          <a:lstStyle/>
          <a:p>
            <a:r>
              <a:rPr lang="it-IT" sz="2400" b="1" dirty="0">
                <a:solidFill>
                  <a:schemeClr val="bg1"/>
                </a:solidFill>
                <a:latin typeface="Aptos" panose="020B0004020202020204" pitchFamily="34" charset="0"/>
              </a:rPr>
              <a:t>Suddivisione in lotti</a:t>
            </a:r>
            <a:endParaRPr lang="en-US" sz="2400" b="1" dirty="0">
              <a:solidFill>
                <a:schemeClr val="bg1"/>
              </a:solidFill>
              <a:latin typeface="Aptos" panose="020B0004020202020204" pitchFamily="34" charset="0"/>
            </a:endParaRPr>
          </a:p>
        </p:txBody>
      </p:sp>
      <p:sp>
        <p:nvSpPr>
          <p:cNvPr id="14" name="TextBox 13">
            <a:extLst>
              <a:ext uri="{FF2B5EF4-FFF2-40B4-BE49-F238E27FC236}">
                <a16:creationId xmlns:a16="http://schemas.microsoft.com/office/drawing/2014/main" id="{05B73B0B-1433-E42E-D54B-E7BEDFE7CB0E}"/>
              </a:ext>
            </a:extLst>
          </p:cNvPr>
          <p:cNvSpPr txBox="1"/>
          <p:nvPr/>
        </p:nvSpPr>
        <p:spPr>
          <a:xfrm>
            <a:off x="878840" y="2070878"/>
            <a:ext cx="670560" cy="461665"/>
          </a:xfrm>
          <a:prstGeom prst="rect">
            <a:avLst/>
          </a:prstGeom>
          <a:noFill/>
        </p:spPr>
        <p:txBody>
          <a:bodyPr wrap="square" rtlCol="0">
            <a:spAutoFit/>
          </a:bodyPr>
          <a:lstStyle/>
          <a:p>
            <a:r>
              <a:rPr lang="it-IT" sz="2400" b="1" dirty="0">
                <a:solidFill>
                  <a:schemeClr val="tx2"/>
                </a:solidFill>
                <a:latin typeface="Aptos" panose="020B0004020202020204" pitchFamily="34" charset="0"/>
              </a:rPr>
              <a:t>2.</a:t>
            </a:r>
            <a:endParaRPr lang="en-US" sz="2400" b="1" dirty="0">
              <a:solidFill>
                <a:schemeClr val="tx2"/>
              </a:solidFill>
              <a:latin typeface="Aptos" panose="020B0004020202020204" pitchFamily="34" charset="0"/>
            </a:endParaRPr>
          </a:p>
        </p:txBody>
      </p:sp>
      <p:sp>
        <p:nvSpPr>
          <p:cNvPr id="15" name="TextBox 14">
            <a:extLst>
              <a:ext uri="{FF2B5EF4-FFF2-40B4-BE49-F238E27FC236}">
                <a16:creationId xmlns:a16="http://schemas.microsoft.com/office/drawing/2014/main" id="{7B40C03E-27E6-1EB1-79C7-56BDAB587181}"/>
              </a:ext>
            </a:extLst>
          </p:cNvPr>
          <p:cNvSpPr txBox="1"/>
          <p:nvPr/>
        </p:nvSpPr>
        <p:spPr>
          <a:xfrm>
            <a:off x="885349" y="2868415"/>
            <a:ext cx="670560" cy="584775"/>
          </a:xfrm>
          <a:prstGeom prst="rect">
            <a:avLst/>
          </a:prstGeom>
          <a:noFill/>
        </p:spPr>
        <p:txBody>
          <a:bodyPr wrap="square" rtlCol="0">
            <a:spAutoFit/>
          </a:bodyPr>
          <a:lstStyle/>
          <a:p>
            <a:r>
              <a:rPr lang="it-IT" sz="3200" b="1" dirty="0">
                <a:solidFill>
                  <a:schemeClr val="bg1"/>
                </a:solidFill>
                <a:latin typeface="Aptos" panose="020B0004020202020204" pitchFamily="34" charset="0"/>
              </a:rPr>
              <a:t>3.</a:t>
            </a:r>
            <a:endParaRPr lang="en-US" sz="3200" b="1" dirty="0">
              <a:solidFill>
                <a:schemeClr val="bg1"/>
              </a:solidFill>
              <a:latin typeface="Aptos" panose="020B0004020202020204" pitchFamily="34" charset="0"/>
            </a:endParaRPr>
          </a:p>
        </p:txBody>
      </p:sp>
      <p:sp>
        <p:nvSpPr>
          <p:cNvPr id="17" name="TextBox 16">
            <a:extLst>
              <a:ext uri="{FF2B5EF4-FFF2-40B4-BE49-F238E27FC236}">
                <a16:creationId xmlns:a16="http://schemas.microsoft.com/office/drawing/2014/main" id="{BA47E864-71DC-2909-3B2C-D45119884AD5}"/>
              </a:ext>
            </a:extLst>
          </p:cNvPr>
          <p:cNvSpPr txBox="1"/>
          <p:nvPr/>
        </p:nvSpPr>
        <p:spPr>
          <a:xfrm>
            <a:off x="891858" y="3657620"/>
            <a:ext cx="670560" cy="461665"/>
          </a:xfrm>
          <a:prstGeom prst="rect">
            <a:avLst/>
          </a:prstGeom>
          <a:noFill/>
        </p:spPr>
        <p:txBody>
          <a:bodyPr wrap="square" rtlCol="0">
            <a:spAutoFit/>
          </a:bodyPr>
          <a:lstStyle/>
          <a:p>
            <a:r>
              <a:rPr lang="en-US" sz="2400" b="1" dirty="0">
                <a:solidFill>
                  <a:schemeClr val="tx2">
                    <a:lumMod val="75000"/>
                  </a:schemeClr>
                </a:solidFill>
                <a:latin typeface="Aptos" panose="020B0004020202020204" pitchFamily="34" charset="0"/>
              </a:rPr>
              <a:t>4.</a:t>
            </a:r>
            <a:endParaRPr lang="it-IT" sz="2400" b="1" dirty="0">
              <a:solidFill>
                <a:schemeClr val="tx2">
                  <a:lumMod val="75000"/>
                </a:schemeClr>
              </a:solidFill>
              <a:latin typeface="Aptos" panose="020B0004020202020204" pitchFamily="34" charset="0"/>
            </a:endParaRPr>
          </a:p>
        </p:txBody>
      </p:sp>
      <p:sp>
        <p:nvSpPr>
          <p:cNvPr id="5" name="TextBox 4">
            <a:extLst>
              <a:ext uri="{FF2B5EF4-FFF2-40B4-BE49-F238E27FC236}">
                <a16:creationId xmlns:a16="http://schemas.microsoft.com/office/drawing/2014/main" id="{53E05F03-50E1-CBFB-7B3C-728049F3E6E0}"/>
              </a:ext>
            </a:extLst>
          </p:cNvPr>
          <p:cNvSpPr txBox="1"/>
          <p:nvPr/>
        </p:nvSpPr>
        <p:spPr>
          <a:xfrm>
            <a:off x="1597660" y="3673008"/>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Descrizione dei servizi</a:t>
            </a:r>
            <a:endParaRPr lang="it-IT" sz="2200" b="1" dirty="0">
              <a:solidFill>
                <a:schemeClr val="tx2">
                  <a:lumMod val="75000"/>
                </a:schemeClr>
              </a:solidFill>
              <a:highlight>
                <a:srgbClr val="FFFF00"/>
              </a:highlight>
              <a:latin typeface="Aptos" panose="020B0004020202020204" pitchFamily="34" charset="0"/>
            </a:endParaRPr>
          </a:p>
        </p:txBody>
      </p:sp>
      <p:sp>
        <p:nvSpPr>
          <p:cNvPr id="7" name="TextBox 6">
            <a:extLst>
              <a:ext uri="{FF2B5EF4-FFF2-40B4-BE49-F238E27FC236}">
                <a16:creationId xmlns:a16="http://schemas.microsoft.com/office/drawing/2014/main" id="{E322859A-6DC7-0C95-2442-DEEAB7CAF884}"/>
              </a:ext>
            </a:extLst>
          </p:cNvPr>
          <p:cNvSpPr txBox="1"/>
          <p:nvPr/>
        </p:nvSpPr>
        <p:spPr>
          <a:xfrm>
            <a:off x="904875" y="4454143"/>
            <a:ext cx="670560" cy="461665"/>
          </a:xfrm>
          <a:prstGeom prst="rect">
            <a:avLst/>
          </a:prstGeom>
          <a:noFill/>
        </p:spPr>
        <p:txBody>
          <a:bodyPr wrap="square" rtlCol="0">
            <a:spAutoFit/>
          </a:bodyPr>
          <a:lstStyle/>
          <a:p>
            <a:r>
              <a:rPr lang="en-US" sz="2400" b="1" dirty="0">
                <a:solidFill>
                  <a:schemeClr val="tx2">
                    <a:lumMod val="75000"/>
                  </a:schemeClr>
                </a:solidFill>
                <a:latin typeface="Aptos" panose="020B0004020202020204" pitchFamily="34" charset="0"/>
              </a:rPr>
              <a:t>5.</a:t>
            </a:r>
            <a:endParaRPr lang="it-IT" sz="2400" b="1" dirty="0">
              <a:solidFill>
                <a:schemeClr val="tx2">
                  <a:lumMod val="75000"/>
                </a:schemeClr>
              </a:solidFill>
              <a:latin typeface="Aptos" panose="020B0004020202020204" pitchFamily="34" charset="0"/>
            </a:endParaRPr>
          </a:p>
        </p:txBody>
      </p:sp>
      <p:sp>
        <p:nvSpPr>
          <p:cNvPr id="4" name="TextBox 3">
            <a:extLst>
              <a:ext uri="{FF2B5EF4-FFF2-40B4-BE49-F238E27FC236}">
                <a16:creationId xmlns:a16="http://schemas.microsoft.com/office/drawing/2014/main" id="{4CBCB7FB-AC32-6E67-068C-BA39EC59223A}"/>
              </a:ext>
            </a:extLst>
          </p:cNvPr>
          <p:cNvSpPr txBox="1"/>
          <p:nvPr/>
        </p:nvSpPr>
        <p:spPr>
          <a:xfrm>
            <a:off x="1597660" y="1342496"/>
            <a:ext cx="4968240" cy="430887"/>
          </a:xfrm>
          <a:prstGeom prst="rect">
            <a:avLst/>
          </a:prstGeom>
          <a:noFill/>
        </p:spPr>
        <p:txBody>
          <a:bodyPr wrap="square" rtlCol="0">
            <a:spAutoFit/>
          </a:bodyPr>
          <a:lstStyle/>
          <a:p>
            <a:r>
              <a:rPr lang="it-IT" sz="2200" b="1" dirty="0">
                <a:solidFill>
                  <a:schemeClr val="tx2"/>
                </a:solidFill>
                <a:latin typeface="Aptos" panose="020B0004020202020204" pitchFamily="34" charset="0"/>
              </a:rPr>
              <a:t>Presentazione</a:t>
            </a:r>
            <a:r>
              <a:rPr lang="it-IT" sz="2200" b="1" dirty="0">
                <a:solidFill>
                  <a:schemeClr val="bg1"/>
                </a:solidFill>
                <a:latin typeface="Aptos" panose="020B0004020202020204" pitchFamily="34" charset="0"/>
              </a:rPr>
              <a:t> </a:t>
            </a:r>
            <a:r>
              <a:rPr lang="it-IT" sz="2200" b="1" dirty="0">
                <a:solidFill>
                  <a:schemeClr val="tx2"/>
                </a:solidFill>
                <a:latin typeface="Aptos" panose="020B0004020202020204" pitchFamily="34" charset="0"/>
              </a:rPr>
              <a:t>dell’iniziativa</a:t>
            </a:r>
            <a:endParaRPr lang="en-US" sz="2200" b="1" dirty="0">
              <a:solidFill>
                <a:schemeClr val="tx2"/>
              </a:solidFill>
              <a:latin typeface="Aptos" panose="020B0004020202020204" pitchFamily="34" charset="0"/>
            </a:endParaRPr>
          </a:p>
        </p:txBody>
      </p:sp>
      <p:sp>
        <p:nvSpPr>
          <p:cNvPr id="13" name="TextBox 12">
            <a:extLst>
              <a:ext uri="{FF2B5EF4-FFF2-40B4-BE49-F238E27FC236}">
                <a16:creationId xmlns:a16="http://schemas.microsoft.com/office/drawing/2014/main" id="{3F9CCA36-2854-CACB-5209-8AEC4CD22E45}"/>
              </a:ext>
            </a:extLst>
          </p:cNvPr>
          <p:cNvSpPr txBox="1"/>
          <p:nvPr/>
        </p:nvSpPr>
        <p:spPr>
          <a:xfrm>
            <a:off x="1645920" y="4454143"/>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Aree di rischio</a:t>
            </a:r>
          </a:p>
        </p:txBody>
      </p:sp>
      <p:sp>
        <p:nvSpPr>
          <p:cNvPr id="3" name="TextBox 6">
            <a:extLst>
              <a:ext uri="{FF2B5EF4-FFF2-40B4-BE49-F238E27FC236}">
                <a16:creationId xmlns:a16="http://schemas.microsoft.com/office/drawing/2014/main" id="{20FBFC74-82DB-4DCB-AE2C-3677558B17ED}"/>
              </a:ext>
            </a:extLst>
          </p:cNvPr>
          <p:cNvSpPr txBox="1"/>
          <p:nvPr/>
        </p:nvSpPr>
        <p:spPr>
          <a:xfrm>
            <a:off x="927100" y="5292351"/>
            <a:ext cx="670560" cy="461665"/>
          </a:xfrm>
          <a:prstGeom prst="rect">
            <a:avLst/>
          </a:prstGeom>
          <a:noFill/>
        </p:spPr>
        <p:txBody>
          <a:bodyPr wrap="square" rtlCol="0">
            <a:spAutoFit/>
          </a:bodyPr>
          <a:lstStyle/>
          <a:p>
            <a:r>
              <a:rPr lang="en-US" sz="2400" b="1" dirty="0">
                <a:solidFill>
                  <a:schemeClr val="tx2">
                    <a:lumMod val="75000"/>
                  </a:schemeClr>
                </a:solidFill>
                <a:latin typeface="Aptos" panose="020B0004020202020204" pitchFamily="34" charset="0"/>
              </a:rPr>
              <a:t>6.</a:t>
            </a:r>
            <a:endParaRPr lang="it-IT" sz="2400" b="1" dirty="0">
              <a:solidFill>
                <a:schemeClr val="tx2">
                  <a:lumMod val="75000"/>
                </a:schemeClr>
              </a:solidFill>
              <a:latin typeface="Aptos" panose="020B0004020202020204" pitchFamily="34" charset="0"/>
            </a:endParaRPr>
          </a:p>
        </p:txBody>
      </p:sp>
      <p:sp>
        <p:nvSpPr>
          <p:cNvPr id="12" name="TextBox 12">
            <a:extLst>
              <a:ext uri="{FF2B5EF4-FFF2-40B4-BE49-F238E27FC236}">
                <a16:creationId xmlns:a16="http://schemas.microsoft.com/office/drawing/2014/main" id="{A97FF63E-E1B7-F00B-409A-101A5F7C9DBA}"/>
              </a:ext>
            </a:extLst>
          </p:cNvPr>
          <p:cNvSpPr txBox="1"/>
          <p:nvPr/>
        </p:nvSpPr>
        <p:spPr>
          <a:xfrm>
            <a:off x="1647414" y="5292351"/>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Elementi della procedura</a:t>
            </a:r>
          </a:p>
        </p:txBody>
      </p:sp>
    </p:spTree>
    <p:extLst>
      <p:ext uri="{BB962C8B-B14F-4D97-AF65-F5344CB8AC3E}">
        <p14:creationId xmlns:p14="http://schemas.microsoft.com/office/powerpoint/2010/main" val="379289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B1BDC2E-A3A4-4B0B-9385-968F81599835}"/>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Suddivisione in lotti</a:t>
            </a:r>
            <a:endParaRPr lang="it-IT" sz="2400" b="1" dirty="0">
              <a:solidFill>
                <a:schemeClr val="tx2">
                  <a:lumMod val="50000"/>
                </a:schemeClr>
              </a:solidFill>
              <a:latin typeface="Aptos" panose="020B0004020202020204" pitchFamily="34" charset="0"/>
              <a:ea typeface="+mj-ea"/>
            </a:endParaRPr>
          </a:p>
        </p:txBody>
      </p:sp>
      <p:grpSp>
        <p:nvGrpSpPr>
          <p:cNvPr id="18" name="Group 17">
            <a:extLst>
              <a:ext uri="{FF2B5EF4-FFF2-40B4-BE49-F238E27FC236}">
                <a16:creationId xmlns:a16="http://schemas.microsoft.com/office/drawing/2014/main" id="{862AA36C-939A-EBEA-CA63-6D4423CD7B75}"/>
              </a:ext>
            </a:extLst>
          </p:cNvPr>
          <p:cNvGrpSpPr/>
          <p:nvPr/>
        </p:nvGrpSpPr>
        <p:grpSpPr>
          <a:xfrm>
            <a:off x="1727200" y="1422400"/>
            <a:ext cx="5364480" cy="4978400"/>
            <a:chOff x="619760" y="1463040"/>
            <a:chExt cx="5364480" cy="4978400"/>
          </a:xfrm>
        </p:grpSpPr>
        <p:sp>
          <p:nvSpPr>
            <p:cNvPr id="2" name="Rectangle: Rounded Corners 1">
              <a:extLst>
                <a:ext uri="{FF2B5EF4-FFF2-40B4-BE49-F238E27FC236}">
                  <a16:creationId xmlns:a16="http://schemas.microsoft.com/office/drawing/2014/main" id="{3C759A4C-FB9D-2C99-6138-8F0D85FF5547}"/>
                </a:ext>
              </a:extLst>
            </p:cNvPr>
            <p:cNvSpPr/>
            <p:nvPr/>
          </p:nvSpPr>
          <p:spPr>
            <a:xfrm>
              <a:off x="619760" y="1463040"/>
              <a:ext cx="136144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L1</a:t>
              </a:r>
              <a:endParaRPr lang="en-US">
                <a:latin typeface="Aptos" panose="020B0004020202020204" pitchFamily="34" charset="0"/>
              </a:endParaRPr>
            </a:p>
          </p:txBody>
        </p:sp>
        <p:sp>
          <p:nvSpPr>
            <p:cNvPr id="4" name="Rectangle: Rounded Corners 3">
              <a:extLst>
                <a:ext uri="{FF2B5EF4-FFF2-40B4-BE49-F238E27FC236}">
                  <a16:creationId xmlns:a16="http://schemas.microsoft.com/office/drawing/2014/main" id="{9018A00F-8266-CE97-8212-CE099554496E}"/>
                </a:ext>
              </a:extLst>
            </p:cNvPr>
            <p:cNvSpPr/>
            <p:nvPr/>
          </p:nvSpPr>
          <p:spPr>
            <a:xfrm>
              <a:off x="619760" y="2153920"/>
              <a:ext cx="136144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L2</a:t>
              </a:r>
              <a:endParaRPr lang="en-US">
                <a:latin typeface="Aptos" panose="020B0004020202020204" pitchFamily="34" charset="0"/>
              </a:endParaRPr>
            </a:p>
          </p:txBody>
        </p:sp>
        <p:sp>
          <p:nvSpPr>
            <p:cNvPr id="5" name="Rectangle: Rounded Corners 4">
              <a:extLst>
                <a:ext uri="{FF2B5EF4-FFF2-40B4-BE49-F238E27FC236}">
                  <a16:creationId xmlns:a16="http://schemas.microsoft.com/office/drawing/2014/main" id="{1A5045A8-2FC3-63B4-D34C-F9A2B1C722D7}"/>
                </a:ext>
              </a:extLst>
            </p:cNvPr>
            <p:cNvSpPr/>
            <p:nvPr/>
          </p:nvSpPr>
          <p:spPr>
            <a:xfrm>
              <a:off x="619760" y="2834640"/>
              <a:ext cx="136144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L3</a:t>
              </a:r>
              <a:endParaRPr lang="en-US">
                <a:latin typeface="Aptos" panose="020B0004020202020204" pitchFamily="34" charset="0"/>
              </a:endParaRPr>
            </a:p>
          </p:txBody>
        </p:sp>
        <p:sp>
          <p:nvSpPr>
            <p:cNvPr id="7" name="Rectangle: Rounded Corners 6">
              <a:extLst>
                <a:ext uri="{FF2B5EF4-FFF2-40B4-BE49-F238E27FC236}">
                  <a16:creationId xmlns:a16="http://schemas.microsoft.com/office/drawing/2014/main" id="{68092AAC-E6B7-C8CD-BAD9-A427A20DC1F0}"/>
                </a:ext>
              </a:extLst>
            </p:cNvPr>
            <p:cNvSpPr/>
            <p:nvPr/>
          </p:nvSpPr>
          <p:spPr>
            <a:xfrm>
              <a:off x="619760" y="3520444"/>
              <a:ext cx="1361440" cy="64800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L4</a:t>
              </a:r>
              <a:endParaRPr lang="en-US">
                <a:latin typeface="Aptos" panose="020B0004020202020204" pitchFamily="34" charset="0"/>
              </a:endParaRPr>
            </a:p>
          </p:txBody>
        </p:sp>
        <p:sp>
          <p:nvSpPr>
            <p:cNvPr id="8" name="Rectangle: Rounded Corners 7">
              <a:extLst>
                <a:ext uri="{FF2B5EF4-FFF2-40B4-BE49-F238E27FC236}">
                  <a16:creationId xmlns:a16="http://schemas.microsoft.com/office/drawing/2014/main" id="{CCE185F8-F4D6-31C2-31F1-5C84EC056300}"/>
                </a:ext>
              </a:extLst>
            </p:cNvPr>
            <p:cNvSpPr/>
            <p:nvPr/>
          </p:nvSpPr>
          <p:spPr>
            <a:xfrm>
              <a:off x="619760" y="4257051"/>
              <a:ext cx="136144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L5</a:t>
              </a:r>
              <a:endParaRPr lang="en-US">
                <a:latin typeface="Aptos" panose="020B0004020202020204" pitchFamily="34" charset="0"/>
              </a:endParaRPr>
            </a:p>
          </p:txBody>
        </p:sp>
        <p:sp>
          <p:nvSpPr>
            <p:cNvPr id="9" name="Rectangle: Rounded Corners 8">
              <a:extLst>
                <a:ext uri="{FF2B5EF4-FFF2-40B4-BE49-F238E27FC236}">
                  <a16:creationId xmlns:a16="http://schemas.microsoft.com/office/drawing/2014/main" id="{DA48A8D8-2E2B-C6AC-0823-04A53ABA5081}"/>
                </a:ext>
              </a:extLst>
            </p:cNvPr>
            <p:cNvSpPr/>
            <p:nvPr/>
          </p:nvSpPr>
          <p:spPr>
            <a:xfrm>
              <a:off x="619760" y="4937771"/>
              <a:ext cx="136144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L6</a:t>
              </a:r>
              <a:endParaRPr lang="en-US">
                <a:latin typeface="Aptos" panose="020B0004020202020204" pitchFamily="34" charset="0"/>
              </a:endParaRPr>
            </a:p>
          </p:txBody>
        </p:sp>
        <p:sp>
          <p:nvSpPr>
            <p:cNvPr id="10" name="Rectangle: Rounded Corners 9">
              <a:extLst>
                <a:ext uri="{FF2B5EF4-FFF2-40B4-BE49-F238E27FC236}">
                  <a16:creationId xmlns:a16="http://schemas.microsoft.com/office/drawing/2014/main" id="{4D068043-4200-C55B-D75D-9F2B7AA33859}"/>
                </a:ext>
              </a:extLst>
            </p:cNvPr>
            <p:cNvSpPr/>
            <p:nvPr/>
          </p:nvSpPr>
          <p:spPr>
            <a:xfrm>
              <a:off x="619760" y="5618496"/>
              <a:ext cx="1361440" cy="822944"/>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latin typeface="Aptos" panose="020B0004020202020204" pitchFamily="34" charset="0"/>
                </a:rPr>
                <a:t>L7</a:t>
              </a:r>
              <a:endParaRPr lang="en-US">
                <a:latin typeface="Aptos" panose="020B0004020202020204" pitchFamily="34" charset="0"/>
              </a:endParaRPr>
            </a:p>
          </p:txBody>
        </p:sp>
        <p:sp>
          <p:nvSpPr>
            <p:cNvPr id="11" name="Rectangle: Rounded Corners 10">
              <a:extLst>
                <a:ext uri="{FF2B5EF4-FFF2-40B4-BE49-F238E27FC236}">
                  <a16:creationId xmlns:a16="http://schemas.microsoft.com/office/drawing/2014/main" id="{0D91F277-D00C-AB59-7948-03CD32380E59}"/>
                </a:ext>
              </a:extLst>
            </p:cNvPr>
            <p:cNvSpPr/>
            <p:nvPr/>
          </p:nvSpPr>
          <p:spPr>
            <a:xfrm>
              <a:off x="2113280" y="1463040"/>
              <a:ext cx="387096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ASL SALERNO</a:t>
              </a:r>
            </a:p>
            <a:p>
              <a:pPr algn="ctr"/>
              <a:r>
                <a:rPr lang="it-IT" sz="1400">
                  <a:latin typeface="Aptos" panose="020B0004020202020204" pitchFamily="34" charset="0"/>
                </a:rPr>
                <a:t>AOU RUGGI</a:t>
              </a:r>
              <a:endParaRPr lang="en-US" sz="1400">
                <a:latin typeface="Aptos" panose="020B0004020202020204" pitchFamily="34" charset="0"/>
              </a:endParaRPr>
            </a:p>
          </p:txBody>
        </p:sp>
        <p:sp>
          <p:nvSpPr>
            <p:cNvPr id="12" name="Rectangle: Rounded Corners 11">
              <a:extLst>
                <a:ext uri="{FF2B5EF4-FFF2-40B4-BE49-F238E27FC236}">
                  <a16:creationId xmlns:a16="http://schemas.microsoft.com/office/drawing/2014/main" id="{0CAA66FE-F61C-0A86-F18D-9ED867A9CF62}"/>
                </a:ext>
              </a:extLst>
            </p:cNvPr>
            <p:cNvSpPr/>
            <p:nvPr/>
          </p:nvSpPr>
          <p:spPr>
            <a:xfrm>
              <a:off x="2113280" y="2153920"/>
              <a:ext cx="387096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ASL NAPOLI 3</a:t>
              </a:r>
            </a:p>
            <a:p>
              <a:pPr algn="ctr"/>
              <a:r>
                <a:rPr lang="it-IT" sz="1400">
                  <a:latin typeface="Aptos" panose="020B0004020202020204" pitchFamily="34" charset="0"/>
                </a:rPr>
                <a:t>ASL NAPOLI 2</a:t>
              </a:r>
              <a:endParaRPr lang="en-US" sz="1400">
                <a:latin typeface="Aptos" panose="020B0004020202020204" pitchFamily="34" charset="0"/>
              </a:endParaRPr>
            </a:p>
          </p:txBody>
        </p:sp>
        <p:sp>
          <p:nvSpPr>
            <p:cNvPr id="13" name="Rectangle: Rounded Corners 12">
              <a:extLst>
                <a:ext uri="{FF2B5EF4-FFF2-40B4-BE49-F238E27FC236}">
                  <a16:creationId xmlns:a16="http://schemas.microsoft.com/office/drawing/2014/main" id="{EDF11365-B112-00A4-BCF6-077702211C1A}"/>
                </a:ext>
              </a:extLst>
            </p:cNvPr>
            <p:cNvSpPr/>
            <p:nvPr/>
          </p:nvSpPr>
          <p:spPr>
            <a:xfrm>
              <a:off x="2113280" y="2834640"/>
              <a:ext cx="387096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AORN CARDARELLI</a:t>
              </a:r>
            </a:p>
            <a:p>
              <a:pPr algn="ctr"/>
              <a:r>
                <a:rPr lang="it-IT" sz="1400">
                  <a:latin typeface="Aptos" panose="020B0004020202020204" pitchFamily="34" charset="0"/>
                </a:rPr>
                <a:t>AO DEI COLLI</a:t>
              </a:r>
              <a:endParaRPr lang="en-US" sz="1400">
                <a:latin typeface="Aptos" panose="020B0004020202020204" pitchFamily="34" charset="0"/>
              </a:endParaRPr>
            </a:p>
          </p:txBody>
        </p:sp>
        <p:sp>
          <p:nvSpPr>
            <p:cNvPr id="14" name="Rectangle: Rounded Corners 13">
              <a:extLst>
                <a:ext uri="{FF2B5EF4-FFF2-40B4-BE49-F238E27FC236}">
                  <a16:creationId xmlns:a16="http://schemas.microsoft.com/office/drawing/2014/main" id="{2B3DEFB4-678D-6470-F29A-F6D3536388BD}"/>
                </a:ext>
              </a:extLst>
            </p:cNvPr>
            <p:cNvSpPr/>
            <p:nvPr/>
          </p:nvSpPr>
          <p:spPr>
            <a:xfrm>
              <a:off x="2113280" y="3520444"/>
              <a:ext cx="3870960" cy="64800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AOU FEDERICO II</a:t>
              </a:r>
            </a:p>
            <a:p>
              <a:pPr algn="ctr"/>
              <a:r>
                <a:rPr lang="it-IT" sz="1400">
                  <a:latin typeface="Aptos" panose="020B0004020202020204" pitchFamily="34" charset="0"/>
                </a:rPr>
                <a:t>AO SANTOBONO</a:t>
              </a:r>
            </a:p>
            <a:p>
              <a:pPr algn="ctr"/>
              <a:r>
                <a:rPr lang="it-IT" sz="1400">
                  <a:latin typeface="Aptos" panose="020B0004020202020204" pitchFamily="34" charset="0"/>
                </a:rPr>
                <a:t>IRCCS PASCALE</a:t>
              </a:r>
              <a:endParaRPr lang="en-US" sz="1400">
                <a:latin typeface="Aptos" panose="020B0004020202020204" pitchFamily="34" charset="0"/>
              </a:endParaRPr>
            </a:p>
          </p:txBody>
        </p:sp>
        <p:sp>
          <p:nvSpPr>
            <p:cNvPr id="15" name="Rectangle: Rounded Corners 14">
              <a:extLst>
                <a:ext uri="{FF2B5EF4-FFF2-40B4-BE49-F238E27FC236}">
                  <a16:creationId xmlns:a16="http://schemas.microsoft.com/office/drawing/2014/main" id="{286431EF-5FF0-7116-CE04-7727BEDE6B63}"/>
                </a:ext>
              </a:extLst>
            </p:cNvPr>
            <p:cNvSpPr/>
            <p:nvPr/>
          </p:nvSpPr>
          <p:spPr>
            <a:xfrm>
              <a:off x="2113280" y="4257051"/>
              <a:ext cx="387096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ASL NAPOLI 1</a:t>
              </a:r>
            </a:p>
            <a:p>
              <a:pPr algn="ctr"/>
              <a:r>
                <a:rPr lang="it-IT" sz="1400">
                  <a:latin typeface="Aptos" panose="020B0004020202020204" pitchFamily="34" charset="0"/>
                </a:rPr>
                <a:t>AOU VANVITELLI</a:t>
              </a:r>
            </a:p>
          </p:txBody>
        </p:sp>
        <p:sp>
          <p:nvSpPr>
            <p:cNvPr id="16" name="Rectangle: Rounded Corners 15">
              <a:extLst>
                <a:ext uri="{FF2B5EF4-FFF2-40B4-BE49-F238E27FC236}">
                  <a16:creationId xmlns:a16="http://schemas.microsoft.com/office/drawing/2014/main" id="{0C3DB72F-8B12-4BAB-78BB-8A3EC3DE2E63}"/>
                </a:ext>
              </a:extLst>
            </p:cNvPr>
            <p:cNvSpPr/>
            <p:nvPr/>
          </p:nvSpPr>
          <p:spPr>
            <a:xfrm>
              <a:off x="2113280" y="4937771"/>
              <a:ext cx="3870960" cy="589280"/>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ASL CASERTA</a:t>
              </a:r>
            </a:p>
            <a:p>
              <a:pPr algn="ctr"/>
              <a:r>
                <a:rPr lang="it-IT" sz="1400">
                  <a:latin typeface="Aptos" panose="020B0004020202020204" pitchFamily="34" charset="0"/>
                </a:rPr>
                <a:t>AO S.ANNA E S. SEBASTIANO</a:t>
              </a:r>
              <a:endParaRPr lang="en-US" sz="1400">
                <a:latin typeface="Aptos" panose="020B0004020202020204" pitchFamily="34" charset="0"/>
              </a:endParaRPr>
            </a:p>
          </p:txBody>
        </p:sp>
        <p:sp>
          <p:nvSpPr>
            <p:cNvPr id="17" name="Rectangle: Rounded Corners 16">
              <a:extLst>
                <a:ext uri="{FF2B5EF4-FFF2-40B4-BE49-F238E27FC236}">
                  <a16:creationId xmlns:a16="http://schemas.microsoft.com/office/drawing/2014/main" id="{807AE4EC-7134-BC90-9148-30746720D181}"/>
                </a:ext>
              </a:extLst>
            </p:cNvPr>
            <p:cNvSpPr/>
            <p:nvPr/>
          </p:nvSpPr>
          <p:spPr>
            <a:xfrm>
              <a:off x="2113280" y="5618496"/>
              <a:ext cx="3870960" cy="822944"/>
            </a:xfrm>
            <a:prstGeom prst="round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latin typeface="Aptos" panose="020B0004020202020204" pitchFamily="34" charset="0"/>
                </a:rPr>
                <a:t>ASL AVELLINO</a:t>
              </a:r>
            </a:p>
            <a:p>
              <a:pPr algn="ctr"/>
              <a:r>
                <a:rPr lang="it-IT" sz="1400">
                  <a:latin typeface="Aptos" panose="020B0004020202020204" pitchFamily="34" charset="0"/>
                </a:rPr>
                <a:t>AORN MOSCATI</a:t>
              </a:r>
            </a:p>
            <a:p>
              <a:pPr algn="ctr"/>
              <a:r>
                <a:rPr lang="it-IT" sz="1400">
                  <a:latin typeface="Aptos" panose="020B0004020202020204" pitchFamily="34" charset="0"/>
                </a:rPr>
                <a:t>ASL BENEVENTO</a:t>
              </a:r>
            </a:p>
            <a:p>
              <a:pPr algn="ctr"/>
              <a:r>
                <a:rPr lang="it-IT" sz="1400">
                  <a:latin typeface="Aptos" panose="020B0004020202020204" pitchFamily="34" charset="0"/>
                </a:rPr>
                <a:t>AO SAN PIO</a:t>
              </a:r>
              <a:endParaRPr lang="en-US" sz="1400">
                <a:latin typeface="Aptos" panose="020B0004020202020204" pitchFamily="34" charset="0"/>
              </a:endParaRPr>
            </a:p>
          </p:txBody>
        </p:sp>
      </p:grpSp>
      <p:sp>
        <p:nvSpPr>
          <p:cNvPr id="19" name="TextBox 18">
            <a:extLst>
              <a:ext uri="{FF2B5EF4-FFF2-40B4-BE49-F238E27FC236}">
                <a16:creationId xmlns:a16="http://schemas.microsoft.com/office/drawing/2014/main" id="{9634FDF2-5929-29B7-0DDB-9168D2F3E0FC}"/>
              </a:ext>
            </a:extLst>
          </p:cNvPr>
          <p:cNvSpPr txBox="1"/>
          <p:nvPr/>
        </p:nvSpPr>
        <p:spPr>
          <a:xfrm>
            <a:off x="323850" y="963744"/>
            <a:ext cx="8708390" cy="307777"/>
          </a:xfrm>
          <a:prstGeom prst="rect">
            <a:avLst/>
          </a:prstGeom>
          <a:noFill/>
        </p:spPr>
        <p:txBody>
          <a:bodyPr wrap="square">
            <a:spAutoFit/>
          </a:bodyPr>
          <a:lstStyle/>
          <a:p>
            <a:pPr algn="just"/>
            <a:r>
              <a:rPr lang="it-IT" sz="1400">
                <a:effectLst/>
                <a:latin typeface="Aptos" panose="020B0004020202020204" pitchFamily="34" charset="0"/>
                <a:ea typeface="Calibri" panose="020F0502020204030204" pitchFamily="34" charset="0"/>
              </a:rPr>
              <a:t>La procedura sarà articolata in n.</a:t>
            </a:r>
            <a:r>
              <a:rPr lang="it-IT" sz="1400" b="1">
                <a:effectLst/>
                <a:latin typeface="Aptos" panose="020B0004020202020204" pitchFamily="34" charset="0"/>
                <a:ea typeface="Calibri" panose="020F0502020204030204" pitchFamily="34" charset="0"/>
              </a:rPr>
              <a:t> </a:t>
            </a:r>
            <a:r>
              <a:rPr lang="it-IT" sz="1400" b="1">
                <a:solidFill>
                  <a:schemeClr val="tx2">
                    <a:lumMod val="75000"/>
                  </a:schemeClr>
                </a:solidFill>
                <a:effectLst/>
                <a:latin typeface="Aptos" panose="020B0004020202020204" pitchFamily="34" charset="0"/>
                <a:ea typeface="Calibri" panose="020F0502020204030204" pitchFamily="34" charset="0"/>
              </a:rPr>
              <a:t>7 lotti</a:t>
            </a:r>
            <a:r>
              <a:rPr lang="it-IT" sz="1400">
                <a:effectLst/>
                <a:latin typeface="Aptos" panose="020B0004020202020204" pitchFamily="34" charset="0"/>
                <a:ea typeface="Calibri" panose="020F0502020204030204" pitchFamily="34" charset="0"/>
              </a:rPr>
              <a:t>, come di seguito dettagliato:</a:t>
            </a:r>
          </a:p>
        </p:txBody>
      </p:sp>
    </p:spTree>
    <p:extLst>
      <p:ext uri="{BB962C8B-B14F-4D97-AF65-F5344CB8AC3E}">
        <p14:creationId xmlns:p14="http://schemas.microsoft.com/office/powerpoint/2010/main" val="225362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65698-21DF-6020-23E3-24549AE65B6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09EB221-7879-AD56-FD2D-0297B56A5B4D}"/>
              </a:ext>
            </a:extLst>
          </p:cNvPr>
          <p:cNvSpPr/>
          <p:nvPr/>
        </p:nvSpPr>
        <p:spPr>
          <a:xfrm>
            <a:off x="685800" y="3547217"/>
            <a:ext cx="6024880" cy="711200"/>
          </a:xfrm>
          <a:prstGeom prst="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ptos" panose="020B0004020202020204" pitchFamily="34" charset="0"/>
            </a:endParaRPr>
          </a:p>
        </p:txBody>
      </p:sp>
      <p:sp>
        <p:nvSpPr>
          <p:cNvPr id="6" name="Rectangle 2">
            <a:extLst>
              <a:ext uri="{FF2B5EF4-FFF2-40B4-BE49-F238E27FC236}">
                <a16:creationId xmlns:a16="http://schemas.microsoft.com/office/drawing/2014/main" id="{9E9B6C1B-6595-1B1D-3781-630B0B9BD059}"/>
              </a:ext>
            </a:extLst>
          </p:cNvPr>
          <p:cNvSpPr txBox="1">
            <a:spLocks noChangeArrowheads="1"/>
          </p:cNvSpPr>
          <p:nvPr/>
        </p:nvSpPr>
        <p:spPr bwMode="auto">
          <a:xfrm>
            <a:off x="323850" y="260350"/>
            <a:ext cx="8232775" cy="454025"/>
          </a:xfrm>
          <a:prstGeom prst="rect">
            <a:avLst/>
          </a:prstGeom>
          <a:noFill/>
          <a:ln w="9525">
            <a:noFill/>
            <a:miter lim="800000"/>
            <a:headEnd/>
            <a:tailEnd/>
          </a:ln>
        </p:spPr>
        <p:txBody>
          <a:bodyPr lIns="0" tIns="36000" rIns="0" bIns="0"/>
          <a:lstStyle/>
          <a:p>
            <a:pPr eaLnBrk="1" hangingPunct="1">
              <a:lnSpc>
                <a:spcPct val="85000"/>
              </a:lnSpc>
              <a:defRPr/>
            </a:pPr>
            <a:r>
              <a:rPr lang="it-IT" sz="2400" b="1" dirty="0">
                <a:solidFill>
                  <a:schemeClr val="tx2">
                    <a:lumMod val="50000"/>
                  </a:schemeClr>
                </a:solidFill>
                <a:latin typeface="Aptos" panose="020B0004020202020204" pitchFamily="34" charset="0"/>
              </a:rPr>
              <a:t>Indice dei contenuti</a:t>
            </a:r>
            <a:endParaRPr lang="it-IT" sz="2400" b="1" dirty="0">
              <a:solidFill>
                <a:schemeClr val="tx2">
                  <a:lumMod val="50000"/>
                </a:schemeClr>
              </a:solidFill>
              <a:latin typeface="Aptos" panose="020B0004020202020204" pitchFamily="34" charset="0"/>
              <a:ea typeface="+mj-ea"/>
            </a:endParaRPr>
          </a:p>
        </p:txBody>
      </p:sp>
      <p:sp>
        <p:nvSpPr>
          <p:cNvPr id="2" name="Rectangle 1">
            <a:extLst>
              <a:ext uri="{FF2B5EF4-FFF2-40B4-BE49-F238E27FC236}">
                <a16:creationId xmlns:a16="http://schemas.microsoft.com/office/drawing/2014/main" id="{3152E658-897B-A3C6-1241-625AFE6EE2D1}"/>
              </a:ext>
            </a:extLst>
          </p:cNvPr>
          <p:cNvSpPr/>
          <p:nvPr/>
        </p:nvSpPr>
        <p:spPr>
          <a:xfrm>
            <a:off x="685800" y="1011945"/>
            <a:ext cx="863600" cy="5227490"/>
          </a:xfrm>
          <a:prstGeom prst="rect">
            <a:avLst/>
          </a:prstGeom>
          <a:solidFill>
            <a:srgbClr val="4F81BD">
              <a:alpha val="1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 name="TextBox 7">
            <a:extLst>
              <a:ext uri="{FF2B5EF4-FFF2-40B4-BE49-F238E27FC236}">
                <a16:creationId xmlns:a16="http://schemas.microsoft.com/office/drawing/2014/main" id="{F9A5257A-97EE-52E9-F97D-1DEBC4950448}"/>
              </a:ext>
            </a:extLst>
          </p:cNvPr>
          <p:cNvSpPr txBox="1"/>
          <p:nvPr/>
        </p:nvSpPr>
        <p:spPr>
          <a:xfrm>
            <a:off x="1645920" y="2082396"/>
            <a:ext cx="4968240" cy="430887"/>
          </a:xfrm>
          <a:prstGeom prst="rect">
            <a:avLst/>
          </a:prstGeom>
          <a:noFill/>
        </p:spPr>
        <p:txBody>
          <a:bodyPr wrap="square" rtlCol="0">
            <a:spAutoFit/>
          </a:bodyPr>
          <a:lstStyle/>
          <a:p>
            <a:r>
              <a:rPr lang="it-IT" sz="2200" b="1" dirty="0">
                <a:solidFill>
                  <a:schemeClr val="tx2"/>
                </a:solidFill>
                <a:latin typeface="Aptos" panose="020B0004020202020204" pitchFamily="34" charset="0"/>
              </a:rPr>
              <a:t>Oggetto di gara</a:t>
            </a:r>
            <a:endParaRPr lang="en-US" sz="2200" b="1" dirty="0">
              <a:solidFill>
                <a:schemeClr val="tx2"/>
              </a:solidFill>
              <a:latin typeface="Aptos" panose="020B0004020202020204" pitchFamily="34" charset="0"/>
            </a:endParaRPr>
          </a:p>
        </p:txBody>
      </p:sp>
      <p:sp>
        <p:nvSpPr>
          <p:cNvPr id="9" name="TextBox 8">
            <a:extLst>
              <a:ext uri="{FF2B5EF4-FFF2-40B4-BE49-F238E27FC236}">
                <a16:creationId xmlns:a16="http://schemas.microsoft.com/office/drawing/2014/main" id="{4B2BAA98-C31D-C346-9578-20D229FE3308}"/>
              </a:ext>
            </a:extLst>
          </p:cNvPr>
          <p:cNvSpPr txBox="1"/>
          <p:nvPr/>
        </p:nvSpPr>
        <p:spPr>
          <a:xfrm>
            <a:off x="878840" y="1338104"/>
            <a:ext cx="670560" cy="461665"/>
          </a:xfrm>
          <a:prstGeom prst="rect">
            <a:avLst/>
          </a:prstGeom>
          <a:noFill/>
        </p:spPr>
        <p:txBody>
          <a:bodyPr wrap="square" rtlCol="0">
            <a:spAutoFit/>
          </a:bodyPr>
          <a:lstStyle/>
          <a:p>
            <a:r>
              <a:rPr lang="it-IT" sz="2400" b="1" dirty="0">
                <a:solidFill>
                  <a:schemeClr val="tx2"/>
                </a:solidFill>
                <a:latin typeface="Aptos" panose="020B0004020202020204" pitchFamily="34" charset="0"/>
              </a:rPr>
              <a:t>1.</a:t>
            </a:r>
            <a:endParaRPr lang="en-US" sz="2400" b="1" dirty="0">
              <a:solidFill>
                <a:schemeClr val="tx2"/>
              </a:solidFill>
              <a:latin typeface="Aptos" panose="020B0004020202020204" pitchFamily="34" charset="0"/>
            </a:endParaRPr>
          </a:p>
        </p:txBody>
      </p:sp>
      <p:sp>
        <p:nvSpPr>
          <p:cNvPr id="10" name="TextBox 9">
            <a:extLst>
              <a:ext uri="{FF2B5EF4-FFF2-40B4-BE49-F238E27FC236}">
                <a16:creationId xmlns:a16="http://schemas.microsoft.com/office/drawing/2014/main" id="{1F526A11-2EBC-B2FF-88D8-C75BB5E3D2E4}"/>
              </a:ext>
            </a:extLst>
          </p:cNvPr>
          <p:cNvSpPr txBox="1"/>
          <p:nvPr/>
        </p:nvSpPr>
        <p:spPr>
          <a:xfrm>
            <a:off x="1645920" y="2759502"/>
            <a:ext cx="4968240" cy="461665"/>
          </a:xfrm>
          <a:prstGeom prst="rect">
            <a:avLst/>
          </a:prstGeom>
          <a:noFill/>
        </p:spPr>
        <p:txBody>
          <a:bodyPr wrap="square" rtlCol="0">
            <a:spAutoFit/>
          </a:bodyPr>
          <a:lstStyle/>
          <a:p>
            <a:r>
              <a:rPr lang="it-IT" sz="2200" b="1" dirty="0">
                <a:solidFill>
                  <a:schemeClr val="tx2"/>
                </a:solidFill>
                <a:latin typeface="Aptos" panose="020B0004020202020204" pitchFamily="34" charset="0"/>
              </a:rPr>
              <a:t>Suddivisione</a:t>
            </a:r>
            <a:r>
              <a:rPr lang="it-IT" sz="2400" b="1" dirty="0">
                <a:solidFill>
                  <a:schemeClr val="bg1"/>
                </a:solidFill>
                <a:latin typeface="Aptos" panose="020B0004020202020204" pitchFamily="34" charset="0"/>
              </a:rPr>
              <a:t> </a:t>
            </a:r>
            <a:r>
              <a:rPr lang="it-IT" sz="2200" b="1" dirty="0">
                <a:solidFill>
                  <a:schemeClr val="tx2"/>
                </a:solidFill>
                <a:latin typeface="Aptos" panose="020B0004020202020204" pitchFamily="34" charset="0"/>
              </a:rPr>
              <a:t>in lotti</a:t>
            </a:r>
            <a:endParaRPr lang="en-US" sz="2200" b="1" dirty="0">
              <a:solidFill>
                <a:schemeClr val="tx2"/>
              </a:solidFill>
              <a:latin typeface="Aptos" panose="020B0004020202020204" pitchFamily="34" charset="0"/>
            </a:endParaRPr>
          </a:p>
        </p:txBody>
      </p:sp>
      <p:sp>
        <p:nvSpPr>
          <p:cNvPr id="14" name="TextBox 13">
            <a:extLst>
              <a:ext uri="{FF2B5EF4-FFF2-40B4-BE49-F238E27FC236}">
                <a16:creationId xmlns:a16="http://schemas.microsoft.com/office/drawing/2014/main" id="{DF03F453-071D-4789-44A2-D37976CA65A9}"/>
              </a:ext>
            </a:extLst>
          </p:cNvPr>
          <p:cNvSpPr txBox="1"/>
          <p:nvPr/>
        </p:nvSpPr>
        <p:spPr>
          <a:xfrm>
            <a:off x="878840" y="2070878"/>
            <a:ext cx="670560" cy="461665"/>
          </a:xfrm>
          <a:prstGeom prst="rect">
            <a:avLst/>
          </a:prstGeom>
          <a:noFill/>
        </p:spPr>
        <p:txBody>
          <a:bodyPr wrap="square" rtlCol="0">
            <a:spAutoFit/>
          </a:bodyPr>
          <a:lstStyle/>
          <a:p>
            <a:r>
              <a:rPr lang="it-IT" sz="2400" b="1" dirty="0">
                <a:solidFill>
                  <a:schemeClr val="tx2"/>
                </a:solidFill>
                <a:latin typeface="Aptos" panose="020B0004020202020204" pitchFamily="34" charset="0"/>
              </a:rPr>
              <a:t>2.</a:t>
            </a:r>
            <a:endParaRPr lang="en-US" sz="2400" b="1" dirty="0">
              <a:solidFill>
                <a:schemeClr val="tx2"/>
              </a:solidFill>
              <a:latin typeface="Aptos" panose="020B0004020202020204" pitchFamily="34" charset="0"/>
            </a:endParaRPr>
          </a:p>
        </p:txBody>
      </p:sp>
      <p:sp>
        <p:nvSpPr>
          <p:cNvPr id="15" name="TextBox 14">
            <a:extLst>
              <a:ext uri="{FF2B5EF4-FFF2-40B4-BE49-F238E27FC236}">
                <a16:creationId xmlns:a16="http://schemas.microsoft.com/office/drawing/2014/main" id="{D4A0E028-13F0-BAEA-6C21-BC0CA27B31ED}"/>
              </a:ext>
            </a:extLst>
          </p:cNvPr>
          <p:cNvSpPr txBox="1"/>
          <p:nvPr/>
        </p:nvSpPr>
        <p:spPr>
          <a:xfrm>
            <a:off x="885349" y="2787982"/>
            <a:ext cx="670560" cy="461665"/>
          </a:xfrm>
          <a:prstGeom prst="rect">
            <a:avLst/>
          </a:prstGeom>
          <a:noFill/>
        </p:spPr>
        <p:txBody>
          <a:bodyPr wrap="square" rtlCol="0">
            <a:spAutoFit/>
          </a:bodyPr>
          <a:lstStyle/>
          <a:p>
            <a:r>
              <a:rPr lang="it-IT" sz="2400" b="1" dirty="0">
                <a:solidFill>
                  <a:schemeClr val="tx2"/>
                </a:solidFill>
                <a:latin typeface="Aptos" panose="020B0004020202020204" pitchFamily="34" charset="0"/>
              </a:rPr>
              <a:t>3.</a:t>
            </a:r>
            <a:endParaRPr lang="en-US" sz="2400" b="1" dirty="0">
              <a:solidFill>
                <a:schemeClr val="tx2"/>
              </a:solidFill>
              <a:latin typeface="Aptos" panose="020B0004020202020204" pitchFamily="34" charset="0"/>
            </a:endParaRPr>
          </a:p>
        </p:txBody>
      </p:sp>
      <p:sp>
        <p:nvSpPr>
          <p:cNvPr id="17" name="TextBox 16">
            <a:extLst>
              <a:ext uri="{FF2B5EF4-FFF2-40B4-BE49-F238E27FC236}">
                <a16:creationId xmlns:a16="http://schemas.microsoft.com/office/drawing/2014/main" id="{068450CA-BC2D-AED8-2C28-A25372973C13}"/>
              </a:ext>
            </a:extLst>
          </p:cNvPr>
          <p:cNvSpPr txBox="1"/>
          <p:nvPr/>
        </p:nvSpPr>
        <p:spPr>
          <a:xfrm>
            <a:off x="891858" y="3512575"/>
            <a:ext cx="670560" cy="584775"/>
          </a:xfrm>
          <a:prstGeom prst="rect">
            <a:avLst/>
          </a:prstGeom>
          <a:noFill/>
        </p:spPr>
        <p:txBody>
          <a:bodyPr wrap="square" rtlCol="0">
            <a:spAutoFit/>
          </a:bodyPr>
          <a:lstStyle/>
          <a:p>
            <a:r>
              <a:rPr lang="en-US" sz="3200" b="1" dirty="0">
                <a:solidFill>
                  <a:schemeClr val="bg1"/>
                </a:solidFill>
                <a:latin typeface="Aptos" panose="020B0004020202020204" pitchFamily="34" charset="0"/>
              </a:rPr>
              <a:t>4.</a:t>
            </a:r>
            <a:endParaRPr lang="it-IT" sz="3200" b="1" dirty="0">
              <a:solidFill>
                <a:schemeClr val="bg1"/>
              </a:solidFill>
              <a:latin typeface="Aptos" panose="020B0004020202020204" pitchFamily="34" charset="0"/>
            </a:endParaRPr>
          </a:p>
        </p:txBody>
      </p:sp>
      <p:sp>
        <p:nvSpPr>
          <p:cNvPr id="5" name="TextBox 4">
            <a:extLst>
              <a:ext uri="{FF2B5EF4-FFF2-40B4-BE49-F238E27FC236}">
                <a16:creationId xmlns:a16="http://schemas.microsoft.com/office/drawing/2014/main" id="{7AC70B40-1149-998A-18BF-C212909B96F3}"/>
              </a:ext>
            </a:extLst>
          </p:cNvPr>
          <p:cNvSpPr txBox="1"/>
          <p:nvPr/>
        </p:nvSpPr>
        <p:spPr>
          <a:xfrm>
            <a:off x="1645920" y="3609868"/>
            <a:ext cx="4968240" cy="430887"/>
          </a:xfrm>
          <a:prstGeom prst="rect">
            <a:avLst/>
          </a:prstGeom>
          <a:noFill/>
        </p:spPr>
        <p:txBody>
          <a:bodyPr wrap="square" rtlCol="0">
            <a:spAutoFit/>
          </a:bodyPr>
          <a:lstStyle/>
          <a:p>
            <a:r>
              <a:rPr lang="it-IT" sz="2200" b="1" dirty="0">
                <a:solidFill>
                  <a:schemeClr val="bg1"/>
                </a:solidFill>
                <a:latin typeface="Aptos" panose="020B0004020202020204" pitchFamily="34" charset="0"/>
              </a:rPr>
              <a:t>Descrizione dei servizi</a:t>
            </a:r>
            <a:endParaRPr lang="it-IT" sz="2200" b="1" dirty="0">
              <a:solidFill>
                <a:schemeClr val="bg1"/>
              </a:solidFill>
              <a:highlight>
                <a:srgbClr val="FFFF00"/>
              </a:highlight>
              <a:latin typeface="Aptos" panose="020B0004020202020204" pitchFamily="34" charset="0"/>
            </a:endParaRPr>
          </a:p>
        </p:txBody>
      </p:sp>
      <p:sp>
        <p:nvSpPr>
          <p:cNvPr id="7" name="TextBox 6">
            <a:extLst>
              <a:ext uri="{FF2B5EF4-FFF2-40B4-BE49-F238E27FC236}">
                <a16:creationId xmlns:a16="http://schemas.microsoft.com/office/drawing/2014/main" id="{8CEBAFF1-A126-2AEE-61FD-A30DDF177A7F}"/>
              </a:ext>
            </a:extLst>
          </p:cNvPr>
          <p:cNvSpPr txBox="1"/>
          <p:nvPr/>
        </p:nvSpPr>
        <p:spPr>
          <a:xfrm>
            <a:off x="904875" y="4454143"/>
            <a:ext cx="670560" cy="461665"/>
          </a:xfrm>
          <a:prstGeom prst="rect">
            <a:avLst/>
          </a:prstGeom>
          <a:noFill/>
        </p:spPr>
        <p:txBody>
          <a:bodyPr wrap="square" rtlCol="0">
            <a:spAutoFit/>
          </a:bodyPr>
          <a:lstStyle/>
          <a:p>
            <a:r>
              <a:rPr lang="en-US" sz="2400" b="1" dirty="0">
                <a:solidFill>
                  <a:schemeClr val="tx2">
                    <a:lumMod val="75000"/>
                  </a:schemeClr>
                </a:solidFill>
                <a:latin typeface="Aptos" panose="020B0004020202020204" pitchFamily="34" charset="0"/>
              </a:rPr>
              <a:t>5.</a:t>
            </a:r>
            <a:endParaRPr lang="it-IT" sz="2400" b="1" dirty="0">
              <a:solidFill>
                <a:schemeClr val="tx2">
                  <a:lumMod val="75000"/>
                </a:schemeClr>
              </a:solidFill>
              <a:latin typeface="Aptos" panose="020B0004020202020204" pitchFamily="34" charset="0"/>
            </a:endParaRPr>
          </a:p>
        </p:txBody>
      </p:sp>
      <p:sp>
        <p:nvSpPr>
          <p:cNvPr id="4" name="TextBox 3">
            <a:extLst>
              <a:ext uri="{FF2B5EF4-FFF2-40B4-BE49-F238E27FC236}">
                <a16:creationId xmlns:a16="http://schemas.microsoft.com/office/drawing/2014/main" id="{0573FEDD-D0E6-D3D3-BFF6-FD0BEB198713}"/>
              </a:ext>
            </a:extLst>
          </p:cNvPr>
          <p:cNvSpPr txBox="1"/>
          <p:nvPr/>
        </p:nvSpPr>
        <p:spPr>
          <a:xfrm>
            <a:off x="1597660" y="1342496"/>
            <a:ext cx="4968240" cy="430887"/>
          </a:xfrm>
          <a:prstGeom prst="rect">
            <a:avLst/>
          </a:prstGeom>
          <a:noFill/>
        </p:spPr>
        <p:txBody>
          <a:bodyPr wrap="square" rtlCol="0">
            <a:spAutoFit/>
          </a:bodyPr>
          <a:lstStyle/>
          <a:p>
            <a:r>
              <a:rPr lang="it-IT" sz="2200" b="1" dirty="0">
                <a:solidFill>
                  <a:schemeClr val="tx2"/>
                </a:solidFill>
                <a:latin typeface="Aptos" panose="020B0004020202020204" pitchFamily="34" charset="0"/>
              </a:rPr>
              <a:t>Presentazione dell’iniziativa</a:t>
            </a:r>
            <a:endParaRPr lang="en-US" sz="2200" b="1" dirty="0">
              <a:solidFill>
                <a:schemeClr val="tx2"/>
              </a:solidFill>
              <a:latin typeface="Aptos" panose="020B0004020202020204" pitchFamily="34" charset="0"/>
            </a:endParaRPr>
          </a:p>
        </p:txBody>
      </p:sp>
      <p:sp>
        <p:nvSpPr>
          <p:cNvPr id="13" name="TextBox 12">
            <a:extLst>
              <a:ext uri="{FF2B5EF4-FFF2-40B4-BE49-F238E27FC236}">
                <a16:creationId xmlns:a16="http://schemas.microsoft.com/office/drawing/2014/main" id="{6C1FA887-F669-6050-9402-48D97AA0CBDA}"/>
              </a:ext>
            </a:extLst>
          </p:cNvPr>
          <p:cNvSpPr txBox="1"/>
          <p:nvPr/>
        </p:nvSpPr>
        <p:spPr>
          <a:xfrm>
            <a:off x="1645920" y="4454143"/>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Aree di rischio</a:t>
            </a:r>
          </a:p>
        </p:txBody>
      </p:sp>
      <p:sp>
        <p:nvSpPr>
          <p:cNvPr id="3" name="TextBox 6">
            <a:extLst>
              <a:ext uri="{FF2B5EF4-FFF2-40B4-BE49-F238E27FC236}">
                <a16:creationId xmlns:a16="http://schemas.microsoft.com/office/drawing/2014/main" id="{EBD9A1A7-7025-9443-ECA1-6BA563FD8BB1}"/>
              </a:ext>
            </a:extLst>
          </p:cNvPr>
          <p:cNvSpPr txBox="1"/>
          <p:nvPr/>
        </p:nvSpPr>
        <p:spPr>
          <a:xfrm>
            <a:off x="927100" y="5292351"/>
            <a:ext cx="670560" cy="461665"/>
          </a:xfrm>
          <a:prstGeom prst="rect">
            <a:avLst/>
          </a:prstGeom>
          <a:noFill/>
        </p:spPr>
        <p:txBody>
          <a:bodyPr wrap="square" rtlCol="0">
            <a:spAutoFit/>
          </a:bodyPr>
          <a:lstStyle/>
          <a:p>
            <a:r>
              <a:rPr lang="en-US" sz="2400" b="1" dirty="0">
                <a:solidFill>
                  <a:schemeClr val="tx2">
                    <a:lumMod val="75000"/>
                  </a:schemeClr>
                </a:solidFill>
                <a:latin typeface="Aptos" panose="020B0004020202020204" pitchFamily="34" charset="0"/>
              </a:rPr>
              <a:t>6.</a:t>
            </a:r>
            <a:endParaRPr lang="it-IT" sz="2400" b="1" dirty="0">
              <a:solidFill>
                <a:schemeClr val="tx2">
                  <a:lumMod val="75000"/>
                </a:schemeClr>
              </a:solidFill>
              <a:latin typeface="Aptos" panose="020B0004020202020204" pitchFamily="34" charset="0"/>
            </a:endParaRPr>
          </a:p>
        </p:txBody>
      </p:sp>
      <p:sp>
        <p:nvSpPr>
          <p:cNvPr id="12" name="TextBox 12">
            <a:extLst>
              <a:ext uri="{FF2B5EF4-FFF2-40B4-BE49-F238E27FC236}">
                <a16:creationId xmlns:a16="http://schemas.microsoft.com/office/drawing/2014/main" id="{D0E2DCF9-374F-3A1D-4468-A5F7274DBA3B}"/>
              </a:ext>
            </a:extLst>
          </p:cNvPr>
          <p:cNvSpPr txBox="1"/>
          <p:nvPr/>
        </p:nvSpPr>
        <p:spPr>
          <a:xfrm>
            <a:off x="1647414" y="5292351"/>
            <a:ext cx="4968240" cy="430887"/>
          </a:xfrm>
          <a:prstGeom prst="rect">
            <a:avLst/>
          </a:prstGeom>
          <a:noFill/>
        </p:spPr>
        <p:txBody>
          <a:bodyPr wrap="square" rtlCol="0">
            <a:spAutoFit/>
          </a:bodyPr>
          <a:lstStyle/>
          <a:p>
            <a:r>
              <a:rPr lang="it-IT" sz="2200" b="1" dirty="0">
                <a:solidFill>
                  <a:schemeClr val="tx2">
                    <a:lumMod val="75000"/>
                  </a:schemeClr>
                </a:solidFill>
                <a:latin typeface="Aptos" panose="020B0004020202020204" pitchFamily="34" charset="0"/>
              </a:rPr>
              <a:t>Elementi della procedura</a:t>
            </a:r>
          </a:p>
        </p:txBody>
      </p:sp>
    </p:spTree>
    <p:extLst>
      <p:ext uri="{BB962C8B-B14F-4D97-AF65-F5344CB8AC3E}">
        <p14:creationId xmlns:p14="http://schemas.microsoft.com/office/powerpoint/2010/main" val="27187876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0B6F7F42D6E52C4DAB8796DBD78B43DE" ma:contentTypeVersion="0" ma:contentTypeDescription="Creare un nuovo documento." ma:contentTypeScope="" ma:versionID="98abc54514bf8a1daaf38240b0e35df1">
  <xsd:schema xmlns:xsd="http://www.w3.org/2001/XMLSchema" xmlns:xs="http://www.w3.org/2001/XMLSchema" xmlns:p="http://schemas.microsoft.com/office/2006/metadata/properties" targetNamespace="http://schemas.microsoft.com/office/2006/metadata/properties" ma:root="true" ma:fieldsID="de2c2bff39701977361371fca1d156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F6D9A0-965A-49EE-AE29-BB791B8F522D}"/>
</file>

<file path=customXml/itemProps2.xml><?xml version="1.0" encoding="utf-8"?>
<ds:datastoreItem xmlns:ds="http://schemas.openxmlformats.org/officeDocument/2006/customXml" ds:itemID="{9DC4624D-5C5F-421E-9157-0A810125F8A7}"/>
</file>

<file path=customXml/itemProps3.xml><?xml version="1.0" encoding="utf-8"?>
<ds:datastoreItem xmlns:ds="http://schemas.openxmlformats.org/officeDocument/2006/customXml" ds:itemID="{E91075E8-22D5-4E24-9AF0-BB3CF3C30FC6}"/>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2013 - 2022 Theme</Template>
  <TotalTime>2375</TotalTime>
  <Words>3850</Words>
  <Application>Microsoft Office PowerPoint</Application>
  <PresentationFormat>Presentazione su schermo (4:3)</PresentationFormat>
  <Paragraphs>376</Paragraphs>
  <Slides>29</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29</vt:i4>
      </vt:variant>
    </vt:vector>
  </HeadingPairs>
  <TitlesOfParts>
    <vt:vector size="37" baseType="lpstr">
      <vt:lpstr>Aptos</vt:lpstr>
      <vt:lpstr>Arial</vt:lpstr>
      <vt:lpstr>Calibri</vt:lpstr>
      <vt:lpstr>Courier New</vt:lpstr>
      <vt:lpstr>Segoe UI</vt:lpstr>
      <vt:lpstr>Verdana</vt:lpstr>
      <vt:lpstr>Wingdings</vt:lpstr>
      <vt:lpstr>1_Office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Conte, Isabella</dc:creator>
  <cp:lastModifiedBy>Maria Sasso</cp:lastModifiedBy>
  <cp:revision>6</cp:revision>
  <dcterms:created xsi:type="dcterms:W3CDTF">2025-02-07T14:18:42Z</dcterms:created>
  <dcterms:modified xsi:type="dcterms:W3CDTF">2025-04-16T10:13:55Z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2025-02-07T14:19:20Z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fa625ca8-761c-426f-ad64-f88d52fc3023</vt:lpwstr>
  </property>
  <property fmtid="{D5CDD505-2E9C-101B-9397-08002B2CF9AE}" pid="8" name="MSIP_Label_ea60d57e-af5b-4752-ac57-3e4f28ca11dc_ContentBits">
    <vt:lpwstr>0</vt:lpwstr>
  </property>
  <property fmtid="{D5CDD505-2E9C-101B-9397-08002B2CF9AE}" pid="9" name="ContentTypeId">
    <vt:lpwstr>0x0101000B6F7F42D6E52C4DAB8796DBD78B43DE</vt:lpwstr>
  </property>
  <property fmtid="{D5CDD505-2E9C-101B-9397-08002B2CF9AE}" pid="10" name="MediaServiceImageTags">
    <vt:lpwstr/>
  </property>
</Properties>
</file>